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18" r:id="rId3"/>
    <p:sldId id="301" r:id="rId4"/>
    <p:sldId id="257" r:id="rId5"/>
    <p:sldId id="260" r:id="rId6"/>
    <p:sldId id="312" r:id="rId7"/>
    <p:sldId id="259" r:id="rId8"/>
    <p:sldId id="261" r:id="rId9"/>
    <p:sldId id="338" r:id="rId10"/>
    <p:sldId id="310" r:id="rId11"/>
    <p:sldId id="305" r:id="rId12"/>
    <p:sldId id="306" r:id="rId13"/>
    <p:sldId id="302" r:id="rId14"/>
    <p:sldId id="262" r:id="rId15"/>
    <p:sldId id="319" r:id="rId16"/>
    <p:sldId id="263" r:id="rId17"/>
    <p:sldId id="264" r:id="rId18"/>
    <p:sldId id="265" r:id="rId19"/>
    <p:sldId id="266" r:id="rId20"/>
    <p:sldId id="267" r:id="rId21"/>
    <p:sldId id="322" r:id="rId22"/>
    <p:sldId id="324" r:id="rId23"/>
    <p:sldId id="326" r:id="rId24"/>
    <p:sldId id="271" r:id="rId25"/>
    <p:sldId id="283" r:id="rId26"/>
    <p:sldId id="332" r:id="rId27"/>
    <p:sldId id="331" r:id="rId28"/>
    <p:sldId id="270" r:id="rId29"/>
    <p:sldId id="328" r:id="rId30"/>
    <p:sldId id="269" r:id="rId31"/>
    <p:sldId id="268" r:id="rId32"/>
    <p:sldId id="272" r:id="rId33"/>
    <p:sldId id="273" r:id="rId34"/>
    <p:sldId id="280" r:id="rId35"/>
    <p:sldId id="281" r:id="rId36"/>
    <p:sldId id="274" r:id="rId37"/>
    <p:sldId id="320" r:id="rId38"/>
    <p:sldId id="337" r:id="rId39"/>
    <p:sldId id="2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642"/>
    <a:srgbClr val="740000"/>
    <a:srgbClr val="DAEBF4"/>
    <a:srgbClr val="CAD7EE"/>
    <a:srgbClr val="78A3D2"/>
    <a:srgbClr val="A8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69" d="100"/>
          <a:sy n="69" d="100"/>
        </p:scale>
        <p:origin x="-762" y="-102"/>
      </p:cViewPr>
      <p:guideLst>
        <p:guide orient="horz" pos="2160"/>
        <p:guide pos="384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29B31-9A09-4576-AA9A-58F81F4DD249}" type="datetimeFigureOut">
              <a:rPr lang="en-US" smtClean="0"/>
              <a:pPr/>
              <a:t>7/12/2018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397B-CE9F-40EF-9496-05261A13C6A9}" type="slidenum">
              <a:rPr lang="en-US" smtClean="0"/>
              <a:pPr/>
              <a:t>‹#›</a:t>
            </a:fld>
            <a:endParaRPr lang="en-US"/>
          </a:p>
        </p:txBody>
      </p:sp>
    </p:spTree>
    <p:extLst>
      <p:ext uri="{BB962C8B-B14F-4D97-AF65-F5344CB8AC3E}">
        <p14:creationId xmlns:p14="http://schemas.microsoft.com/office/powerpoint/2010/main" xmlns="" val="354253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2397B-CE9F-40EF-9496-05261A13C6A9}" type="slidenum">
              <a:rPr lang="en-US" smtClean="0"/>
              <a:pPr/>
              <a:t>29</a:t>
            </a:fld>
            <a:endParaRPr lang="en-US"/>
          </a:p>
        </p:txBody>
      </p:sp>
    </p:spTree>
    <p:extLst>
      <p:ext uri="{BB962C8B-B14F-4D97-AF65-F5344CB8AC3E}">
        <p14:creationId xmlns:p14="http://schemas.microsoft.com/office/powerpoint/2010/main" xmlns="" val="93196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2397B-CE9F-40EF-9496-05261A13C6A9}" type="slidenum">
              <a:rPr lang="en-US" smtClean="0"/>
              <a:pPr/>
              <a:t>34</a:t>
            </a:fld>
            <a:endParaRPr lang="en-US"/>
          </a:p>
        </p:txBody>
      </p:sp>
    </p:spTree>
    <p:extLst>
      <p:ext uri="{BB962C8B-B14F-4D97-AF65-F5344CB8AC3E}">
        <p14:creationId xmlns:p14="http://schemas.microsoft.com/office/powerpoint/2010/main" xmlns="" val="175158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80C7B-F3A6-4EB3-B116-79D1E9CBA2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A9A4BCE-E06B-4291-96B0-2D708F237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08D0CDE-6EA5-4CB5-82B7-1FB57083E6DE}"/>
              </a:ext>
            </a:extLst>
          </p:cNvPr>
          <p:cNvSpPr>
            <a:spLocks noGrp="1"/>
          </p:cNvSpPr>
          <p:nvPr>
            <p:ph type="dt" sz="half" idx="10"/>
          </p:nvPr>
        </p:nvSpPr>
        <p:spPr/>
        <p:txBody>
          <a:bodyPr/>
          <a:lstStyle/>
          <a:p>
            <a:fld id="{004C6988-38C8-4437-8763-0924194ADEE3}" type="datetime1">
              <a:rPr lang="en-US" smtClean="0"/>
              <a:pPr/>
              <a:t>7/12/2018</a:t>
            </a:fld>
            <a:endParaRPr lang="en-US"/>
          </a:p>
        </p:txBody>
      </p:sp>
      <p:sp>
        <p:nvSpPr>
          <p:cNvPr id="5" name="Footer Placeholder 4">
            <a:extLst>
              <a:ext uri="{FF2B5EF4-FFF2-40B4-BE49-F238E27FC236}">
                <a16:creationId xmlns:a16="http://schemas.microsoft.com/office/drawing/2014/main" xmlns="" id="{8E8975A8-AB9D-4633-AF08-CA7FE54DF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0F4F67-6DA7-4E36-AD87-F1F1EC76733B}"/>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287085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F2F1F-76E8-434E-969C-7E08934872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886720D-70E7-4DD2-9083-238A61D41E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06256D-1C05-459C-AFA5-9BA16CC544D6}"/>
              </a:ext>
            </a:extLst>
          </p:cNvPr>
          <p:cNvSpPr>
            <a:spLocks noGrp="1"/>
          </p:cNvSpPr>
          <p:nvPr>
            <p:ph type="dt" sz="half" idx="10"/>
          </p:nvPr>
        </p:nvSpPr>
        <p:spPr/>
        <p:txBody>
          <a:bodyPr/>
          <a:lstStyle/>
          <a:p>
            <a:fld id="{1E77872C-1648-49B8-846B-5DFE6E028C84}" type="datetime1">
              <a:rPr lang="en-US" smtClean="0"/>
              <a:pPr/>
              <a:t>7/12/2018</a:t>
            </a:fld>
            <a:endParaRPr lang="en-US"/>
          </a:p>
        </p:txBody>
      </p:sp>
      <p:sp>
        <p:nvSpPr>
          <p:cNvPr id="5" name="Footer Placeholder 4">
            <a:extLst>
              <a:ext uri="{FF2B5EF4-FFF2-40B4-BE49-F238E27FC236}">
                <a16:creationId xmlns:a16="http://schemas.microsoft.com/office/drawing/2014/main" xmlns="" id="{D616C7C3-ED9C-4B96-8C6C-EAFA5ED5D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E2CC04-DED6-458C-BF17-F38A6C8A5A0C}"/>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101131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F63B69E-5F2F-45E6-A4DF-DB9B88D3C5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5C5B8FB-04D9-4B68-AE3C-D023525A70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DF4BF3-68E7-4E5C-8291-D977F27364A7}"/>
              </a:ext>
            </a:extLst>
          </p:cNvPr>
          <p:cNvSpPr>
            <a:spLocks noGrp="1"/>
          </p:cNvSpPr>
          <p:nvPr>
            <p:ph type="dt" sz="half" idx="10"/>
          </p:nvPr>
        </p:nvSpPr>
        <p:spPr/>
        <p:txBody>
          <a:bodyPr/>
          <a:lstStyle/>
          <a:p>
            <a:fld id="{3AB395D9-70D4-4BA4-8EF2-6A92036049EE}" type="datetime1">
              <a:rPr lang="en-US" smtClean="0"/>
              <a:pPr/>
              <a:t>7/12/2018</a:t>
            </a:fld>
            <a:endParaRPr lang="en-US"/>
          </a:p>
        </p:txBody>
      </p:sp>
      <p:sp>
        <p:nvSpPr>
          <p:cNvPr id="5" name="Footer Placeholder 4">
            <a:extLst>
              <a:ext uri="{FF2B5EF4-FFF2-40B4-BE49-F238E27FC236}">
                <a16:creationId xmlns:a16="http://schemas.microsoft.com/office/drawing/2014/main" xmlns="" id="{3ACC9ACE-2EA7-4F40-95BF-6093C13DB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2447E6-802C-4514-B1BA-5CA1418A748B}"/>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16949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14036D-6D84-4094-A6CC-297692310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330182-D95E-4209-92DF-AE96577DF9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86019D-2213-40C1-AF7B-87EAC1431A9A}"/>
              </a:ext>
            </a:extLst>
          </p:cNvPr>
          <p:cNvSpPr>
            <a:spLocks noGrp="1"/>
          </p:cNvSpPr>
          <p:nvPr>
            <p:ph type="dt" sz="half" idx="10"/>
          </p:nvPr>
        </p:nvSpPr>
        <p:spPr/>
        <p:txBody>
          <a:bodyPr/>
          <a:lstStyle/>
          <a:p>
            <a:fld id="{B0F0D806-D58A-40F5-821C-A077A552F654}" type="datetime1">
              <a:rPr lang="en-US" smtClean="0"/>
              <a:pPr/>
              <a:t>7/12/2018</a:t>
            </a:fld>
            <a:endParaRPr lang="en-US"/>
          </a:p>
        </p:txBody>
      </p:sp>
      <p:sp>
        <p:nvSpPr>
          <p:cNvPr id="5" name="Footer Placeholder 4">
            <a:extLst>
              <a:ext uri="{FF2B5EF4-FFF2-40B4-BE49-F238E27FC236}">
                <a16:creationId xmlns:a16="http://schemas.microsoft.com/office/drawing/2014/main" xmlns="" id="{D8D0A0F8-3CF0-4A81-BE83-C81D911C6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8DAE71-1880-45B3-AAA4-661986472E1B}"/>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81665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8161E-D71B-4141-8CD1-EAE14865C5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1309CC-DB38-4D71-A155-A587014FB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E9C2A41-9404-4A66-B889-DB69C22658EC}"/>
              </a:ext>
            </a:extLst>
          </p:cNvPr>
          <p:cNvSpPr>
            <a:spLocks noGrp="1"/>
          </p:cNvSpPr>
          <p:nvPr>
            <p:ph type="dt" sz="half" idx="10"/>
          </p:nvPr>
        </p:nvSpPr>
        <p:spPr/>
        <p:txBody>
          <a:bodyPr/>
          <a:lstStyle/>
          <a:p>
            <a:fld id="{4510CACD-DDBA-4275-ADBD-C316CA92D535}" type="datetime1">
              <a:rPr lang="en-US" smtClean="0"/>
              <a:pPr/>
              <a:t>7/12/2018</a:t>
            </a:fld>
            <a:endParaRPr lang="en-US"/>
          </a:p>
        </p:txBody>
      </p:sp>
      <p:sp>
        <p:nvSpPr>
          <p:cNvPr id="5" name="Footer Placeholder 4">
            <a:extLst>
              <a:ext uri="{FF2B5EF4-FFF2-40B4-BE49-F238E27FC236}">
                <a16:creationId xmlns:a16="http://schemas.microsoft.com/office/drawing/2014/main" xmlns="" id="{13C883AB-8255-4796-896A-86FBA823E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01BEF8-E069-427D-B750-CF06C224D154}"/>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170657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EBE09-1238-4C5C-B9D2-BFB42E545F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A56FE89-FE65-4382-A306-258D28BE8B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C58D452-906B-46A3-99A0-37D22DF603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153400-CE42-4309-B26C-CFA588B287FD}"/>
              </a:ext>
            </a:extLst>
          </p:cNvPr>
          <p:cNvSpPr>
            <a:spLocks noGrp="1"/>
          </p:cNvSpPr>
          <p:nvPr>
            <p:ph type="dt" sz="half" idx="10"/>
          </p:nvPr>
        </p:nvSpPr>
        <p:spPr/>
        <p:txBody>
          <a:bodyPr/>
          <a:lstStyle/>
          <a:p>
            <a:fld id="{2D6853D8-D76C-440E-B649-AD0A3CA9338B}" type="datetime1">
              <a:rPr lang="en-US" smtClean="0"/>
              <a:pPr/>
              <a:t>7/12/2018</a:t>
            </a:fld>
            <a:endParaRPr lang="en-US"/>
          </a:p>
        </p:txBody>
      </p:sp>
      <p:sp>
        <p:nvSpPr>
          <p:cNvPr id="6" name="Footer Placeholder 5">
            <a:extLst>
              <a:ext uri="{FF2B5EF4-FFF2-40B4-BE49-F238E27FC236}">
                <a16:creationId xmlns:a16="http://schemas.microsoft.com/office/drawing/2014/main" xmlns="" id="{2D476CBE-E941-4D89-A84B-11BFF051A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52D61A-5E5A-4C02-9A55-6DC54A88E1F3}"/>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116581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61B06D-0CB1-4478-8357-AF4DB7BDA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359D884-ECB8-4838-86B8-7DD64B13A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31DEFB9-A86B-46BF-A510-688AD48EF9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B2B182F-BF53-4E78-B836-C1BFD4A59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635C256-549E-45E9-96E6-B550B3BB29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83039A2-2D73-4A86-85F8-F8970586C2CB}"/>
              </a:ext>
            </a:extLst>
          </p:cNvPr>
          <p:cNvSpPr>
            <a:spLocks noGrp="1"/>
          </p:cNvSpPr>
          <p:nvPr>
            <p:ph type="dt" sz="half" idx="10"/>
          </p:nvPr>
        </p:nvSpPr>
        <p:spPr/>
        <p:txBody>
          <a:bodyPr/>
          <a:lstStyle/>
          <a:p>
            <a:fld id="{B7705BA2-F426-4075-8E3A-DF00F76B1269}" type="datetime1">
              <a:rPr lang="en-US" smtClean="0"/>
              <a:pPr/>
              <a:t>7/12/2018</a:t>
            </a:fld>
            <a:endParaRPr lang="en-US"/>
          </a:p>
        </p:txBody>
      </p:sp>
      <p:sp>
        <p:nvSpPr>
          <p:cNvPr id="8" name="Footer Placeholder 7">
            <a:extLst>
              <a:ext uri="{FF2B5EF4-FFF2-40B4-BE49-F238E27FC236}">
                <a16:creationId xmlns:a16="http://schemas.microsoft.com/office/drawing/2014/main" xmlns="" id="{E6E3812B-6F67-4E83-B94C-1515ED3795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75C6397-F95B-490F-8430-1EB34D22F6D7}"/>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309731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67730-61F2-4A56-A184-D6109B7FB5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DF40EE6-4D71-4BBD-BA52-9DCC27DADEC7}"/>
              </a:ext>
            </a:extLst>
          </p:cNvPr>
          <p:cNvSpPr>
            <a:spLocks noGrp="1"/>
          </p:cNvSpPr>
          <p:nvPr>
            <p:ph type="dt" sz="half" idx="10"/>
          </p:nvPr>
        </p:nvSpPr>
        <p:spPr/>
        <p:txBody>
          <a:bodyPr/>
          <a:lstStyle/>
          <a:p>
            <a:fld id="{11888DAD-1D20-48BD-8A09-188888E08AD0}" type="datetime1">
              <a:rPr lang="en-US" smtClean="0"/>
              <a:pPr/>
              <a:t>7/12/2018</a:t>
            </a:fld>
            <a:endParaRPr lang="en-US"/>
          </a:p>
        </p:txBody>
      </p:sp>
      <p:sp>
        <p:nvSpPr>
          <p:cNvPr id="4" name="Footer Placeholder 3">
            <a:extLst>
              <a:ext uri="{FF2B5EF4-FFF2-40B4-BE49-F238E27FC236}">
                <a16:creationId xmlns:a16="http://schemas.microsoft.com/office/drawing/2014/main" xmlns="" id="{98F495D9-3489-4CB4-948C-DBC7FCF8D8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A0F6BAB-AAF5-4A22-BE60-E31EEFBA7C28}"/>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259840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14DE392-1D11-433C-A9F6-5E1CB4E99512}"/>
              </a:ext>
            </a:extLst>
          </p:cNvPr>
          <p:cNvSpPr>
            <a:spLocks noGrp="1"/>
          </p:cNvSpPr>
          <p:nvPr>
            <p:ph type="dt" sz="half" idx="10"/>
          </p:nvPr>
        </p:nvSpPr>
        <p:spPr/>
        <p:txBody>
          <a:bodyPr/>
          <a:lstStyle/>
          <a:p>
            <a:fld id="{BE7C9572-DE49-4D3E-810D-410625F40BFA}" type="datetime1">
              <a:rPr lang="en-US" smtClean="0"/>
              <a:pPr/>
              <a:t>7/12/2018</a:t>
            </a:fld>
            <a:endParaRPr lang="en-US"/>
          </a:p>
        </p:txBody>
      </p:sp>
      <p:sp>
        <p:nvSpPr>
          <p:cNvPr id="3" name="Footer Placeholder 2">
            <a:extLst>
              <a:ext uri="{FF2B5EF4-FFF2-40B4-BE49-F238E27FC236}">
                <a16:creationId xmlns:a16="http://schemas.microsoft.com/office/drawing/2014/main" xmlns="" id="{5708447A-40E5-476F-A790-98793A1CA2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E3E47E-78A9-4B67-ADD2-237AE3DCEBC0}"/>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182426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E4D71-2157-4A80-A168-F1AEAD3F7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C99F19D-BE30-462B-BAD2-7D210B828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D46770A-6293-42AC-AF05-952692CB7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4932281-A24D-4B30-A0CA-7DB26F188F34}"/>
              </a:ext>
            </a:extLst>
          </p:cNvPr>
          <p:cNvSpPr>
            <a:spLocks noGrp="1"/>
          </p:cNvSpPr>
          <p:nvPr>
            <p:ph type="dt" sz="half" idx="10"/>
          </p:nvPr>
        </p:nvSpPr>
        <p:spPr/>
        <p:txBody>
          <a:bodyPr/>
          <a:lstStyle/>
          <a:p>
            <a:fld id="{B38B899F-6963-41F9-A7A3-00E00BDF345F}" type="datetime1">
              <a:rPr lang="en-US" smtClean="0"/>
              <a:pPr/>
              <a:t>7/12/2018</a:t>
            </a:fld>
            <a:endParaRPr lang="en-US"/>
          </a:p>
        </p:txBody>
      </p:sp>
      <p:sp>
        <p:nvSpPr>
          <p:cNvPr id="6" name="Footer Placeholder 5">
            <a:extLst>
              <a:ext uri="{FF2B5EF4-FFF2-40B4-BE49-F238E27FC236}">
                <a16:creationId xmlns:a16="http://schemas.microsoft.com/office/drawing/2014/main" xmlns="" id="{254274AA-FFC2-4869-955B-8ED8F3B54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03711C-29BA-4F2D-AFA7-88E948B891C4}"/>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11447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78480-F30C-4F01-8EF5-1C598F53E9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8FFE6AE-4C94-4AF9-BE5E-79F29F24C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3413621-6261-472E-909A-DB7ECFCCD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2417680-7E08-4F4F-B265-3C83063D3359}"/>
              </a:ext>
            </a:extLst>
          </p:cNvPr>
          <p:cNvSpPr>
            <a:spLocks noGrp="1"/>
          </p:cNvSpPr>
          <p:nvPr>
            <p:ph type="dt" sz="half" idx="10"/>
          </p:nvPr>
        </p:nvSpPr>
        <p:spPr/>
        <p:txBody>
          <a:bodyPr/>
          <a:lstStyle/>
          <a:p>
            <a:fld id="{84C3D92C-9781-4A2F-8B32-0176CED377F5}" type="datetime1">
              <a:rPr lang="en-US" smtClean="0"/>
              <a:pPr/>
              <a:t>7/12/2018</a:t>
            </a:fld>
            <a:endParaRPr lang="en-US"/>
          </a:p>
        </p:txBody>
      </p:sp>
      <p:sp>
        <p:nvSpPr>
          <p:cNvPr id="6" name="Footer Placeholder 5">
            <a:extLst>
              <a:ext uri="{FF2B5EF4-FFF2-40B4-BE49-F238E27FC236}">
                <a16:creationId xmlns:a16="http://schemas.microsoft.com/office/drawing/2014/main" xmlns="" id="{2523355E-73B5-4CC7-88C7-F5B2AE24B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8BCF6E-0D9C-4B08-8E5A-33BB13030CA9}"/>
              </a:ext>
            </a:extLst>
          </p:cNvPr>
          <p:cNvSpPr>
            <a:spLocks noGrp="1"/>
          </p:cNvSpPr>
          <p:nvPr>
            <p:ph type="sldNum" sz="quarter" idx="12"/>
          </p:nvPr>
        </p:nvSpPr>
        <p:spPr/>
        <p:txBody>
          <a:body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127713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3703802-8333-44D5-ADE6-A319DCB222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127FF72-BD8E-410A-A147-26286F25E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C2DC5-7E28-44CA-8347-040FB222D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1FEB3-5EF0-495A-BA02-D4F23C2F52B0}" type="datetime1">
              <a:rPr lang="en-US" smtClean="0"/>
              <a:pPr/>
              <a:t>7/12/2018</a:t>
            </a:fld>
            <a:endParaRPr lang="en-US"/>
          </a:p>
        </p:txBody>
      </p:sp>
      <p:sp>
        <p:nvSpPr>
          <p:cNvPr id="5" name="Footer Placeholder 4">
            <a:extLst>
              <a:ext uri="{FF2B5EF4-FFF2-40B4-BE49-F238E27FC236}">
                <a16:creationId xmlns:a16="http://schemas.microsoft.com/office/drawing/2014/main" xmlns="" id="{15843F1D-92FD-4507-97C1-BC62B73CF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FCA75DE-095E-4208-8832-523618838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7054-8A04-49B5-A331-0618F03061C2}" type="slidenum">
              <a:rPr lang="en-US" smtClean="0"/>
              <a:pPr/>
              <a:t>‹#›</a:t>
            </a:fld>
            <a:endParaRPr lang="en-US"/>
          </a:p>
        </p:txBody>
      </p:sp>
    </p:spTree>
    <p:extLst>
      <p:ext uri="{BB962C8B-B14F-4D97-AF65-F5344CB8AC3E}">
        <p14:creationId xmlns:p14="http://schemas.microsoft.com/office/powerpoint/2010/main" xmlns="" val="4187873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home.att.net/~numericana/fame/giants.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AF63F5F-062B-4B86-AA6A-07B2B5A3B09C}"/>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1</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1C0D9C9E-FB0D-4594-8F89-24ADD4497304}"/>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13" name="TextBox 12">
            <a:extLst>
              <a:ext uri="{FF2B5EF4-FFF2-40B4-BE49-F238E27FC236}">
                <a16:creationId xmlns:a16="http://schemas.microsoft.com/office/drawing/2014/main" xmlns="" id="{2DB6B59D-0214-4054-B9A1-B32C455E3006}"/>
              </a:ext>
            </a:extLst>
          </p:cNvPr>
          <p:cNvSpPr txBox="1"/>
          <p:nvPr/>
        </p:nvSpPr>
        <p:spPr>
          <a:xfrm>
            <a:off x="6547609" y="878674"/>
            <a:ext cx="4597163" cy="3139321"/>
          </a:xfrm>
          <a:prstGeom prst="rect">
            <a:avLst/>
          </a:prstGeom>
          <a:noFill/>
        </p:spPr>
        <p:txBody>
          <a:bodyPr wrap="square" rtlCol="0">
            <a:spAutoFit/>
          </a:bodyPr>
          <a:lstStyle/>
          <a:p>
            <a:pPr algn="r"/>
            <a:r>
              <a:rPr lang="en-US" sz="6500" dirty="0">
                <a:solidFill>
                  <a:srgbClr val="001642"/>
                </a:solidFill>
                <a:latin typeface="Cambria" panose="02040503050406030204" pitchFamily="18" charset="0"/>
                <a:ea typeface="Cambria" panose="02040503050406030204" pitchFamily="18" charset="0"/>
              </a:rPr>
              <a:t>From Ether to Matter</a:t>
            </a:r>
          </a:p>
          <a:p>
            <a:pPr algn="r"/>
            <a:r>
              <a:rPr lang="en-US" sz="6500" dirty="0">
                <a:solidFill>
                  <a:srgbClr val="001642"/>
                </a:solidFill>
                <a:latin typeface="Cambria" panose="02040503050406030204" pitchFamily="18" charset="0"/>
                <a:ea typeface="Cambria" panose="02040503050406030204" pitchFamily="18" charset="0"/>
              </a:rPr>
              <a:t> to Ether</a:t>
            </a:r>
          </a:p>
        </p:txBody>
      </p:sp>
      <p:sp>
        <p:nvSpPr>
          <p:cNvPr id="15" name="TextBox 14">
            <a:extLst>
              <a:ext uri="{FF2B5EF4-FFF2-40B4-BE49-F238E27FC236}">
                <a16:creationId xmlns:a16="http://schemas.microsoft.com/office/drawing/2014/main" xmlns="" id="{062FAE5B-CBF4-4DC8-8410-B063DE7E9C43}"/>
              </a:ext>
            </a:extLst>
          </p:cNvPr>
          <p:cNvSpPr txBox="1"/>
          <p:nvPr/>
        </p:nvSpPr>
        <p:spPr>
          <a:xfrm>
            <a:off x="7153166" y="4072476"/>
            <a:ext cx="3991606" cy="584775"/>
          </a:xfrm>
          <a:prstGeom prst="rect">
            <a:avLst/>
          </a:prstGeom>
          <a:noFill/>
        </p:spPr>
        <p:txBody>
          <a:bodyPr wrap="none" rtlCol="0">
            <a:spAutoFit/>
          </a:bodyPr>
          <a:lstStyle/>
          <a:p>
            <a:pPr algn="r"/>
            <a:r>
              <a:rPr lang="en-US" sz="3200" dirty="0">
                <a:latin typeface="Cambria" panose="02040503050406030204" pitchFamily="18" charset="0"/>
                <a:ea typeface="Cambria" panose="02040503050406030204" pitchFamily="18" charset="0"/>
              </a:rPr>
              <a:t>by Francis </a:t>
            </a:r>
            <a:r>
              <a:rPr lang="en-US" sz="3200" dirty="0" smtClean="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Fernandes</a:t>
            </a:r>
          </a:p>
        </p:txBody>
      </p:sp>
      <p:sp>
        <p:nvSpPr>
          <p:cNvPr id="20" name="Oval 19">
            <a:extLst>
              <a:ext uri="{FF2B5EF4-FFF2-40B4-BE49-F238E27FC236}">
                <a16:creationId xmlns:a16="http://schemas.microsoft.com/office/drawing/2014/main" xmlns="" id="{095A1408-79E2-4B06-B26C-E2EB1B813DCB}"/>
              </a:ext>
            </a:extLst>
          </p:cNvPr>
          <p:cNvSpPr/>
          <p:nvPr/>
        </p:nvSpPr>
        <p:spPr>
          <a:xfrm>
            <a:off x="901793" y="878674"/>
            <a:ext cx="4833435" cy="4833435"/>
          </a:xfrm>
          <a:prstGeom prst="ellipse">
            <a:avLst/>
          </a:prstGeom>
          <a:solidFill>
            <a:schemeClr val="tx1">
              <a:lumMod val="65000"/>
              <a:lumOff val="35000"/>
            </a:schemeClr>
          </a:solidFill>
          <a:ln>
            <a:noFill/>
          </a:ln>
          <a:scene3d>
            <a:camera prst="orthographicFront"/>
            <a:lightRig rig="threePt" dir="t"/>
          </a:scene3d>
          <a:sp3d extrusionH="76200" contourW="12700">
            <a:bevelT w="1371600" h="1371600"/>
            <a:bevelB w="1371600"/>
            <a:extrusionClr>
              <a:schemeClr val="bg1"/>
            </a:extrusionClr>
            <a:contourClr>
              <a:schemeClr val="bg1"/>
            </a:contourClr>
          </a:sp3d>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16886C7A-8337-43A9-9D2F-8928833E0D68}"/>
              </a:ext>
            </a:extLst>
          </p:cNvPr>
          <p:cNvSpPr txBox="1"/>
          <p:nvPr/>
        </p:nvSpPr>
        <p:spPr>
          <a:xfrm>
            <a:off x="5735226" y="4903228"/>
            <a:ext cx="5409546" cy="830997"/>
          </a:xfrm>
          <a:prstGeom prst="rect">
            <a:avLst/>
          </a:prstGeom>
          <a:noFill/>
        </p:spPr>
        <p:txBody>
          <a:bodyPr wrap="square" rtlCol="0">
            <a:spAutoFit/>
          </a:bodyPr>
          <a:lstStyle/>
          <a:p>
            <a:pPr algn="r"/>
            <a:r>
              <a:rPr lang="en-US" sz="2400" b="1" dirty="0">
                <a:latin typeface="Cambria" panose="02040503050406030204" pitchFamily="18" charset="0"/>
                <a:ea typeface="Cambria" panose="02040503050406030204" pitchFamily="18" charset="0"/>
              </a:rPr>
              <a:t>CNPS 2018 International Conference</a:t>
            </a:r>
          </a:p>
          <a:p>
            <a:pPr algn="r"/>
            <a:r>
              <a:rPr lang="en-US" sz="2400" dirty="0">
                <a:latin typeface="Cambria" panose="02040503050406030204" pitchFamily="18" charset="0"/>
                <a:ea typeface="Cambria" panose="02040503050406030204" pitchFamily="18" charset="0"/>
              </a:rPr>
              <a:t>University of Connecticut, Storrs</a:t>
            </a:r>
          </a:p>
        </p:txBody>
      </p:sp>
      <p:sp>
        <p:nvSpPr>
          <p:cNvPr id="21" name="Oval 20">
            <a:extLst>
              <a:ext uri="{FF2B5EF4-FFF2-40B4-BE49-F238E27FC236}">
                <a16:creationId xmlns:a16="http://schemas.microsoft.com/office/drawing/2014/main" xmlns="" id="{1F0F001C-133F-4290-B80B-FC8432B894CA}"/>
              </a:ext>
            </a:extLst>
          </p:cNvPr>
          <p:cNvSpPr/>
          <p:nvPr/>
        </p:nvSpPr>
        <p:spPr>
          <a:xfrm>
            <a:off x="2279958" y="2256839"/>
            <a:ext cx="2077103" cy="2077103"/>
          </a:xfrm>
          <a:prstGeom prst="ellipse">
            <a:avLst/>
          </a:prstGeom>
          <a:solidFill>
            <a:schemeClr val="accent1">
              <a:lumMod val="50000"/>
              <a:alpha val="77000"/>
            </a:schemeClr>
          </a:solidFill>
          <a:ln>
            <a:solidFill>
              <a:schemeClr val="accent1">
                <a:lumMod val="50000"/>
              </a:schemeClr>
            </a:solidFill>
          </a:ln>
          <a:scene3d>
            <a:camera prst="orthographicFront"/>
            <a:lightRig rig="threePt" dir="t"/>
          </a:scene3d>
          <a:sp3d contourW="12700">
            <a:bevelT w="1371600" h="1371600"/>
            <a:bevelB w="13716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7776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F767B92-F14B-4893-ABC7-C62F8A86DF5E}"/>
              </a:ext>
            </a:extLst>
          </p:cNvPr>
          <p:cNvSpPr/>
          <p:nvPr/>
        </p:nvSpPr>
        <p:spPr>
          <a:xfrm>
            <a:off x="0" y="723544"/>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39E2B56-DC25-4AB9-B133-50ED008F7682}"/>
              </a:ext>
            </a:extLst>
          </p:cNvPr>
          <p:cNvSpPr>
            <a:spLocks noGrp="1"/>
          </p:cNvSpPr>
          <p:nvPr>
            <p:ph type="title"/>
          </p:nvPr>
        </p:nvSpPr>
        <p:spPr>
          <a:xfrm>
            <a:off x="225287" y="1905317"/>
            <a:ext cx="2577852" cy="3047352"/>
          </a:xfrm>
        </p:spPr>
        <p:txBody>
          <a:bodyPr>
            <a:normAutofit/>
          </a:bodyPr>
          <a:lstStyle/>
          <a:p>
            <a:r>
              <a:rPr lang="en-US" sz="2400" dirty="0">
                <a:solidFill>
                  <a:schemeClr val="tx1"/>
                </a:solidFill>
                <a:latin typeface="Cambria" panose="02040503050406030204" pitchFamily="18" charset="0"/>
              </a:rPr>
              <a:t>Richard Feynman on the Hand of God</a:t>
            </a:r>
          </a:p>
        </p:txBody>
      </p:sp>
      <p:sp>
        <p:nvSpPr>
          <p:cNvPr id="3" name="Content Placeholder 2">
            <a:extLst>
              <a:ext uri="{FF2B5EF4-FFF2-40B4-BE49-F238E27FC236}">
                <a16:creationId xmlns:a16="http://schemas.microsoft.com/office/drawing/2014/main" xmlns="" id="{C66195C4-8A7A-4CE5-8AEE-D79108AFBE98}"/>
              </a:ext>
            </a:extLst>
          </p:cNvPr>
          <p:cNvSpPr>
            <a:spLocks noGrp="1"/>
          </p:cNvSpPr>
          <p:nvPr>
            <p:ph idx="1"/>
          </p:nvPr>
        </p:nvSpPr>
        <p:spPr>
          <a:xfrm>
            <a:off x="3751262" y="723544"/>
            <a:ext cx="7464259" cy="5301842"/>
          </a:xfrm>
        </p:spPr>
        <p:txBody>
          <a:bodyPr>
            <a:normAutofit fontScale="77500" lnSpcReduction="20000"/>
          </a:bodyPr>
          <a:lstStyle/>
          <a:p>
            <a:pPr marL="0" indent="0" algn="just">
              <a:buNone/>
            </a:pPr>
            <a:r>
              <a:rPr lang="en-US" dirty="0">
                <a:solidFill>
                  <a:schemeClr val="tx1"/>
                </a:solidFill>
                <a:latin typeface="Cambria" panose="02040503050406030204" pitchFamily="18" charset="0"/>
              </a:rPr>
              <a:t>“There is a most profound and beautiful question associated with the observed coupling constant, e - the amplitude for a real electron to emit or absorb a real photon. It is a simple number that has been experimentally determined to be close to 0.08542455. (My physicist friends won't recognize this number, because they like to remember it as the inverse of its square: about 137.03597 with about an uncertainty of about 2 in the last decimal place. It has been a mystery ever since it was discovered more than fifty years ago, and all good theoretical physicists put this number up on their wall and worry about it.) Immediately you would like to know where this number for a coupling comes from: is it related to pi or perhaps to the base of natural logarithms? Nobody knows. It's one of the greatest damn mysteries of physics: a magic number that comes to us with no understanding by man. You might say the "hand of God" wrote that number, and "we don't know how He pushed his pencil." We know what kind of a dance to do experimentally to measure this number very accurately, but we don't know what kind of dance to do on the computer to make this number come out, without putting it in secretly!”</a:t>
            </a:r>
          </a:p>
        </p:txBody>
      </p:sp>
      <p:sp>
        <p:nvSpPr>
          <p:cNvPr id="4" name="Date Placeholder 3">
            <a:extLst>
              <a:ext uri="{FF2B5EF4-FFF2-40B4-BE49-F238E27FC236}">
                <a16:creationId xmlns:a16="http://schemas.microsoft.com/office/drawing/2014/main" xmlns="" id="{9B37A347-A126-4B60-8DCD-5D7140EF9370}"/>
              </a:ext>
            </a:extLst>
          </p:cNvPr>
          <p:cNvSpPr>
            <a:spLocks noGrp="1"/>
          </p:cNvSpPr>
          <p:nvPr>
            <p:ph type="dt" sz="half" idx="10"/>
          </p:nvPr>
        </p:nvSpPr>
        <p:spPr>
          <a:xfrm>
            <a:off x="0" y="6492875"/>
            <a:ext cx="2743200" cy="365125"/>
          </a:xfrm>
        </p:spPr>
        <p:txBody>
          <a:bodyPr/>
          <a:lstStyle/>
          <a:p>
            <a:r>
              <a:rPr lang="en-US" dirty="0">
                <a:solidFill>
                  <a:schemeClr val="tx1"/>
                </a:solidFill>
                <a:latin typeface="Cambria" panose="02040503050406030204" pitchFamily="18" charset="0"/>
              </a:rPr>
              <a:t>© Francis Fernandes, 2018</a:t>
            </a:r>
          </a:p>
        </p:txBody>
      </p:sp>
      <p:sp>
        <p:nvSpPr>
          <p:cNvPr id="5" name="Slide Number Placeholder 4">
            <a:extLst>
              <a:ext uri="{FF2B5EF4-FFF2-40B4-BE49-F238E27FC236}">
                <a16:creationId xmlns:a16="http://schemas.microsoft.com/office/drawing/2014/main" xmlns="" id="{4162E9A0-D409-4C19-B515-508738C71B42}"/>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10</a:t>
            </a:fld>
            <a:endParaRPr lang="en-US" b="1" dirty="0">
              <a:solidFill>
                <a:schemeClr val="tx1"/>
              </a:solidFill>
              <a:latin typeface="Cambria" panose="02040503050406030204" pitchFamily="18" charset="0"/>
            </a:endParaRPr>
          </a:p>
        </p:txBody>
      </p:sp>
      <p:sp>
        <p:nvSpPr>
          <p:cNvPr id="6" name="TextBox 5">
            <a:extLst>
              <a:ext uri="{FF2B5EF4-FFF2-40B4-BE49-F238E27FC236}">
                <a16:creationId xmlns:a16="http://schemas.microsoft.com/office/drawing/2014/main" xmlns="" id="{2B335973-8D40-479B-9DFC-6BD139B9649C}"/>
              </a:ext>
            </a:extLst>
          </p:cNvPr>
          <p:cNvSpPr txBox="1"/>
          <p:nvPr/>
        </p:nvSpPr>
        <p:spPr>
          <a:xfrm>
            <a:off x="4564213" y="5705132"/>
            <a:ext cx="6651308" cy="369332"/>
          </a:xfrm>
          <a:prstGeom prst="rect">
            <a:avLst/>
          </a:prstGeom>
          <a:noFill/>
        </p:spPr>
        <p:txBody>
          <a:bodyPr wrap="none" rtlCol="0">
            <a:spAutoFit/>
          </a:bodyPr>
          <a:lstStyle/>
          <a:p>
            <a:r>
              <a:rPr lang="en-US" dirty="0">
                <a:latin typeface="Cambria" panose="02040503050406030204" pitchFamily="18" charset="0"/>
              </a:rPr>
              <a:t>― Richard Feynman, QED: The Strange Theory of Light and Matter</a:t>
            </a:r>
            <a:endParaRPr lang="en-US" sz="2000" dirty="0">
              <a:latin typeface="Cambria" panose="02040503050406030204" pitchFamily="18" charset="0"/>
            </a:endParaRPr>
          </a:p>
        </p:txBody>
      </p:sp>
    </p:spTree>
    <p:extLst>
      <p:ext uri="{BB962C8B-B14F-4D97-AF65-F5344CB8AC3E}">
        <p14:creationId xmlns:p14="http://schemas.microsoft.com/office/powerpoint/2010/main" xmlns="" val="112472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5DC53AC-0B23-4201-97EE-24EC0BADFA41}"/>
              </a:ext>
            </a:extLst>
          </p:cNvPr>
          <p:cNvSpPr/>
          <p:nvPr/>
        </p:nvSpPr>
        <p:spPr>
          <a:xfrm>
            <a:off x="0" y="723544"/>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D93D264-F2DA-4151-81E1-717B2B6C8162}"/>
              </a:ext>
            </a:extLst>
          </p:cNvPr>
          <p:cNvSpPr>
            <a:spLocks noGrp="1"/>
          </p:cNvSpPr>
          <p:nvPr>
            <p:ph type="title"/>
          </p:nvPr>
        </p:nvSpPr>
        <p:spPr>
          <a:xfrm>
            <a:off x="209066" y="949833"/>
            <a:ext cx="2945342" cy="5120640"/>
          </a:xfrm>
        </p:spPr>
        <p:txBody>
          <a:bodyPr>
            <a:normAutofit/>
          </a:bodyPr>
          <a:lstStyle/>
          <a:p>
            <a:r>
              <a:rPr lang="en-US" sz="2400" dirty="0">
                <a:solidFill>
                  <a:schemeClr val="tx1"/>
                </a:solidFill>
                <a:latin typeface="Cambria" panose="02040503050406030204" pitchFamily="18" charset="0"/>
              </a:rPr>
              <a:t>I/II</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GAMMA Factor</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Here, Fernandes resolves Feynman’s query on</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the amplitude for a real electron to emit or absorb a real photon</a:t>
            </a:r>
          </a:p>
        </p:txBody>
      </p:sp>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6240720D-03FB-4E1F-A9B2-81EE7CCFCBCE}"/>
                  </a:ext>
                </a:extLst>
              </p:cNvPr>
              <p:cNvSpPr>
                <a:spLocks noGrp="1"/>
              </p:cNvSpPr>
              <p:nvPr>
                <p:ph idx="1"/>
              </p:nvPr>
            </p:nvSpPr>
            <p:spPr>
              <a:xfrm>
                <a:off x="3783542" y="949833"/>
                <a:ext cx="7791429" cy="5120640"/>
              </a:xfrm>
            </p:spPr>
            <p:txBody>
              <a:bodyPr>
                <a:normAutofit/>
              </a:bodyPr>
              <a:lstStyle/>
              <a:p>
                <a:pPr marL="0" indent="0" algn="ctr">
                  <a:lnSpc>
                    <a:spcPct val="100000"/>
                  </a:lnSpc>
                  <a:buNone/>
                </a:pP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panose="02040503050406030204" pitchFamily="18" charset="0"/>
                        </a:rPr>
                        <m:t>𝐆𝐚𝐦𝐦𝐚</m:t>
                      </m:r>
                      <m:r>
                        <a:rPr lang="en-US" sz="1800" b="1" smtClean="0">
                          <a:solidFill>
                            <a:schemeClr val="tx1"/>
                          </a:solidFill>
                          <a:latin typeface="Cambria Math" panose="02040503050406030204" pitchFamily="18" charset="0"/>
                        </a:rPr>
                        <m:t> </m:t>
                      </m:r>
                      <m:r>
                        <a:rPr lang="en-US" sz="1800" b="1" i="1" smtClean="0">
                          <a:solidFill>
                            <a:schemeClr val="tx1"/>
                          </a:solidFill>
                          <a:latin typeface="Cambria Math" panose="02040503050406030204" pitchFamily="18" charset="0"/>
                        </a:rPr>
                        <m:t>𝐅𝐚𝐜𝐭𝐨𝐫</m:t>
                      </m:r>
                    </m:oMath>
                  </m:oMathPara>
                </a14:m>
                <a:endParaRPr lang="en-US" sz="1800" b="1" dirty="0">
                  <a:solidFill>
                    <a:schemeClr val="tx1"/>
                  </a:solidFill>
                </a:endParaRPr>
              </a:p>
              <a:p>
                <a:pPr marL="0" indent="0" algn="ctr">
                  <a:lnSpc>
                    <a:spcPct val="100000"/>
                  </a:lnSpc>
                  <a:buNone/>
                </a:pPr>
                <a14:m>
                  <m:oMathPara xmlns:m="http://schemas.openxmlformats.org/officeDocument/2006/math">
                    <m:oMathParaPr>
                      <m:jc m:val="centerGroup"/>
                    </m:oMathParaPr>
                    <m:oMath xmlns:m="http://schemas.openxmlformats.org/officeDocument/2006/math">
                      <m:r>
                        <m:rPr>
                          <m:sty m:val="p"/>
                        </m:rPr>
                        <a:rPr lang="en-US" sz="1800" smtClean="0">
                          <a:solidFill>
                            <a:schemeClr val="tx1"/>
                          </a:solidFill>
                          <a:latin typeface="Cambria Math" panose="02040503050406030204" pitchFamily="18" charset="0"/>
                        </a:rPr>
                        <m:t>γ</m:t>
                      </m:r>
                      <m:r>
                        <a:rPr lang="en-US" sz="1800" smtClean="0">
                          <a:solidFill>
                            <a:schemeClr val="tx1"/>
                          </a:solidFill>
                          <a:latin typeface="Cambria Math" panose="02040503050406030204" pitchFamily="18" charset="0"/>
                        </a:rPr>
                        <m:t>=1</m:t>
                      </m:r>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𝑣</m:t>
                              </m:r>
                            </m:e>
                            <m:sup>
                              <m:r>
                                <a:rPr lang="en-US" sz="1800" i="1">
                                  <a:solidFill>
                                    <a:schemeClr val="tx1"/>
                                  </a:solidFill>
                                  <a:latin typeface="Cambria Math" panose="02040503050406030204" pitchFamily="18" charset="0"/>
                                </a:rPr>
                                <m:t>2</m:t>
                              </m:r>
                            </m:sup>
                          </m:sSup>
                        </m:num>
                        <m:den>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𝑐</m:t>
                              </m:r>
                            </m:e>
                            <m:sup>
                              <m:r>
                                <a:rPr lang="en-US" sz="1800" i="1">
                                  <a:solidFill>
                                    <a:schemeClr val="tx1"/>
                                  </a:solidFill>
                                  <a:latin typeface="Cambria Math" panose="02040503050406030204" pitchFamily="18" charset="0"/>
                                </a:rPr>
                                <m:t>2</m:t>
                              </m:r>
                            </m:sup>
                          </m:sSup>
                        </m:den>
                      </m:f>
                    </m:oMath>
                  </m:oMathPara>
                </a14:m>
                <a:endParaRPr lang="en-US" sz="1800" dirty="0">
                  <a:solidFill>
                    <a:schemeClr val="tx1"/>
                  </a:solidFill>
                  <a:latin typeface="Cambria"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sz="1800" i="1">
                          <a:solidFill>
                            <a:schemeClr val="tx1"/>
                          </a:solidFill>
                          <a:latin typeface="Cambria Math" panose="02040503050406030204" pitchFamily="18" charset="0"/>
                        </a:rPr>
                        <m:t>𝑣</m:t>
                      </m:r>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𝑐</m:t>
                          </m:r>
                        </m:num>
                        <m:den>
                          <m:r>
                            <a:rPr lang="en-US" sz="1800" i="1">
                              <a:solidFill>
                                <a:schemeClr val="tx1"/>
                              </a:solidFill>
                              <a:latin typeface="Cambria Math" panose="02040503050406030204" pitchFamily="18" charset="0"/>
                            </a:rPr>
                            <m:t>137.036</m:t>
                          </m:r>
                        </m:den>
                      </m:f>
                    </m:oMath>
                  </m:oMathPara>
                </a14:m>
                <a:endParaRPr lang="en-US" sz="1800" dirty="0">
                  <a:solidFill>
                    <a:schemeClr val="tx1"/>
                  </a:solidFill>
                  <a:latin typeface="Cambria"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m:rPr>
                          <m:sty m:val="p"/>
                        </m:rPr>
                        <a:rPr lang="en-US" sz="1800">
                          <a:solidFill>
                            <a:schemeClr val="tx1"/>
                          </a:solidFill>
                          <a:latin typeface="Cambria Math" panose="02040503050406030204" pitchFamily="18" charset="0"/>
                        </a:rPr>
                        <m:t>γ</m:t>
                      </m:r>
                      <m:r>
                        <a:rPr lang="en-US" sz="1800">
                          <a:solidFill>
                            <a:schemeClr val="tx1"/>
                          </a:solidFill>
                          <a:latin typeface="Cambria Math" panose="02040503050406030204" pitchFamily="18" charset="0"/>
                        </a:rPr>
                        <m:t>=1</m:t>
                      </m:r>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𝑣</m:t>
                              </m:r>
                            </m:e>
                            <m:sup>
                              <m:r>
                                <a:rPr lang="en-US" sz="1800" i="1">
                                  <a:solidFill>
                                    <a:schemeClr val="tx1"/>
                                  </a:solidFill>
                                  <a:latin typeface="Cambria Math" panose="02040503050406030204" pitchFamily="18" charset="0"/>
                                </a:rPr>
                                <m:t>2</m:t>
                              </m:r>
                            </m:sup>
                          </m:sSup>
                        </m:num>
                        <m:den>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𝑐</m:t>
                              </m:r>
                            </m:e>
                            <m:sup>
                              <m:r>
                                <a:rPr lang="en-US" sz="1800" i="1">
                                  <a:solidFill>
                                    <a:schemeClr val="tx1"/>
                                  </a:solidFill>
                                  <a:latin typeface="Cambria Math" panose="02040503050406030204" pitchFamily="18" charset="0"/>
                                </a:rPr>
                                <m:t>2</m:t>
                              </m:r>
                            </m:sup>
                          </m:sSup>
                        </m:den>
                      </m:f>
                      <m:r>
                        <a:rPr lang="en-US" sz="1800" i="1">
                          <a:solidFill>
                            <a:schemeClr val="tx1"/>
                          </a:solidFill>
                          <a:latin typeface="Cambria Math" panose="02040503050406030204" pitchFamily="18" charset="0"/>
                        </a:rPr>
                        <m:t>=0.999946748</m:t>
                      </m:r>
                    </m:oMath>
                  </m:oMathPara>
                </a14:m>
                <a:endParaRPr lang="en-US" sz="1800" dirty="0">
                  <a:solidFill>
                    <a:schemeClr val="tx1"/>
                  </a:solidFill>
                  <a:latin typeface="Cambria" panose="02040503050406030204" pitchFamily="18" charset="0"/>
                </a:endParaRPr>
              </a:p>
              <a:p>
                <a:pPr marL="0" indent="0" algn="ctr">
                  <a:buNone/>
                </a:pPr>
                <a:r>
                  <a:rPr lang="en-US" sz="1800" dirty="0">
                    <a:solidFill>
                      <a:schemeClr val="tx1"/>
                    </a:solidFill>
                    <a:latin typeface="Cambria" panose="02040503050406030204" pitchFamily="18" charset="0"/>
                  </a:rPr>
                  <a:t>Mass of an electron, m times the Gamma factor yields a new measure of electron mass, m</a:t>
                </a:r>
                <a:r>
                  <a:rPr lang="en-US" sz="1800" dirty="0">
                    <a:solidFill>
                      <a:schemeClr val="tx1"/>
                    </a:solidFill>
                  </a:rPr>
                  <a:t> </a:t>
                </a:r>
                <a14:m>
                  <m:oMath xmlns:m="http://schemas.openxmlformats.org/officeDocument/2006/math">
                    <m:r>
                      <m:rPr>
                        <m:sty m:val="p"/>
                      </m:rPr>
                      <a:rPr lang="en-US" sz="1800">
                        <a:solidFill>
                          <a:schemeClr val="tx1"/>
                        </a:solidFill>
                        <a:latin typeface="Cambria Math" panose="02040503050406030204" pitchFamily="18" charset="0"/>
                      </a:rPr>
                      <m:t>γ</m:t>
                    </m:r>
                    <m:r>
                      <a:rPr lang="en-US" sz="1800" i="1">
                        <a:solidFill>
                          <a:schemeClr val="tx1"/>
                        </a:solidFill>
                        <a:latin typeface="Cambria Math" panose="02040503050406030204" pitchFamily="18" charset="0"/>
                      </a:rPr>
                      <m:t> </m:t>
                    </m:r>
                  </m:oMath>
                </a14:m>
                <a:endParaRPr lang="en-US" sz="1800" dirty="0">
                  <a:solidFill>
                    <a:schemeClr val="tx1"/>
                  </a:solidFill>
                  <a:latin typeface="Cambria" panose="02040503050406030204" pitchFamily="18" charset="0"/>
                </a:endParaRPr>
              </a:p>
              <a:p>
                <a:pPr marL="0" indent="0" algn="ctr">
                  <a:lnSpc>
                    <a:spcPct val="110000"/>
                  </a:lnSpc>
                  <a:buNone/>
                </a:pPr>
                <a:r>
                  <a:rPr lang="en-US" sz="1800" b="1" dirty="0">
                    <a:solidFill>
                      <a:schemeClr val="tx1"/>
                    </a:solidFill>
                    <a:latin typeface="Cambria" panose="02040503050406030204" pitchFamily="18" charset="0"/>
                  </a:rPr>
                  <a:t>Pair Production</a:t>
                </a:r>
                <a:endParaRPr lang="en-US" sz="1800" b="1" i="0" dirty="0">
                  <a:solidFill>
                    <a:schemeClr val="tx1"/>
                  </a:solidFill>
                  <a:latin typeface="Cambria Math" panose="02040503050406030204" pitchFamily="18" charset="0"/>
                </a:endParaRPr>
              </a:p>
              <a:p>
                <a:pPr marL="0" indent="0" algn="ctr">
                  <a:lnSpc>
                    <a:spcPct val="110000"/>
                  </a:lnSpc>
                  <a:buNone/>
                </a:pPr>
                <a14:m>
                  <m:oMath xmlns:m="http://schemas.openxmlformats.org/officeDocument/2006/math">
                    <m:r>
                      <a:rPr lang="en-US" sz="1800" b="1" i="0" smtClean="0">
                        <a:solidFill>
                          <a:schemeClr val="tx1"/>
                        </a:solidFill>
                        <a:latin typeface="Cambria Math" panose="02040503050406030204" pitchFamily="18" charset="0"/>
                      </a:rPr>
                      <m:t>𝐦</m:t>
                    </m:r>
                    <m:r>
                      <a:rPr lang="en-US" sz="1800" b="1" i="0" smtClean="0">
                        <a:solidFill>
                          <a:schemeClr val="tx1"/>
                        </a:solidFill>
                        <a:latin typeface="Cambria Math" panose="02040503050406030204" pitchFamily="18" charset="0"/>
                      </a:rPr>
                      <m:t>−</m:t>
                    </m:r>
                    <m:r>
                      <a:rPr lang="en-US" sz="1800" b="1" i="0" smtClean="0">
                        <a:solidFill>
                          <a:schemeClr val="tx1"/>
                        </a:solidFill>
                        <a:latin typeface="Cambria Math" panose="02040503050406030204" pitchFamily="18" charset="0"/>
                      </a:rPr>
                      <m:t>𝐦</m:t>
                    </m:r>
                    <m:r>
                      <a:rPr lang="en-US" sz="1800" b="0" i="0" smtClean="0">
                        <a:solidFill>
                          <a:schemeClr val="tx1"/>
                        </a:solidFill>
                        <a:latin typeface="Cambria Math" panose="02040503050406030204" pitchFamily="18" charset="0"/>
                      </a:rPr>
                      <m:t> </m:t>
                    </m:r>
                    <m:r>
                      <m:rPr>
                        <m:sty m:val="p"/>
                      </m:rPr>
                      <a:rPr lang="en-US" sz="1800">
                        <a:solidFill>
                          <a:schemeClr val="tx1"/>
                        </a:solidFill>
                        <a:latin typeface="Cambria Math" panose="02040503050406030204" pitchFamily="18" charset="0"/>
                      </a:rPr>
                      <m:t>γ</m:t>
                    </m:r>
                    <m:r>
                      <a:rPr lang="en-US" sz="1800" b="0" i="0" smtClean="0">
                        <a:solidFill>
                          <a:schemeClr val="tx1"/>
                        </a:solidFill>
                        <a:latin typeface="Cambria Math" panose="02040503050406030204" pitchFamily="18" charset="0"/>
                      </a:rPr>
                      <m:t>=2</m:t>
                    </m:r>
                  </m:oMath>
                </a14:m>
                <a:r>
                  <a:rPr lang="en-US" sz="1800" dirty="0">
                    <a:solidFill>
                      <a:schemeClr val="tx1"/>
                    </a:solidFill>
                    <a:latin typeface="Cambria" panose="02040503050406030204" pitchFamily="18" charset="0"/>
                  </a:rPr>
                  <a:t> Rydberg photon masses</a:t>
                </a:r>
              </a:p>
              <a:p>
                <a:pPr marL="0" indent="0" algn="ctr">
                  <a:lnSpc>
                    <a:spcPct val="110000"/>
                  </a:lnSpc>
                  <a:buNone/>
                </a:pPr>
                <a14:m>
                  <m:oMathPara xmlns:m="http://schemas.openxmlformats.org/officeDocument/2006/math">
                    <m:oMathParaPr>
                      <m:jc m:val="center"/>
                    </m:oMathParaPr>
                    <m:oMath xmlns:m="http://schemas.openxmlformats.org/officeDocument/2006/math">
                      <m:r>
                        <a:rPr lang="en-US" sz="1700" i="1">
                          <a:solidFill>
                            <a:schemeClr val="tx1"/>
                          </a:solidFill>
                          <a:latin typeface="Cambria Math" panose="02040503050406030204" pitchFamily="18" charset="0"/>
                        </a:rPr>
                        <m:t>9.10</m:t>
                      </m:r>
                      <m:r>
                        <a:rPr lang="en-US" sz="1700" b="0" i="1" smtClean="0">
                          <a:solidFill>
                            <a:schemeClr val="tx1"/>
                          </a:solidFill>
                          <a:latin typeface="Cambria Math" panose="02040503050406030204" pitchFamily="18" charset="0"/>
                        </a:rPr>
                        <m:t>93826</m:t>
                      </m:r>
                      <m:r>
                        <a:rPr lang="en-US" sz="1700" i="1" smtClean="0">
                          <a:solidFill>
                            <a:schemeClr val="tx1"/>
                          </a:solidFill>
                          <a:latin typeface="Cambria Math" panose="02040503050406030204" pitchFamily="18" charset="0"/>
                        </a:rPr>
                        <m:t>×</m:t>
                      </m:r>
                      <m:sSup>
                        <m:sSupPr>
                          <m:ctrlPr>
                            <a:rPr lang="en-US" sz="1700" i="1">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10</m:t>
                          </m:r>
                        </m:e>
                        <m:sup>
                          <m:r>
                            <a:rPr lang="en-US" sz="1700" i="1">
                              <a:solidFill>
                                <a:schemeClr val="tx1"/>
                              </a:solidFill>
                              <a:latin typeface="Cambria Math" panose="02040503050406030204" pitchFamily="18" charset="0"/>
                            </a:rPr>
                            <m:t>−31</m:t>
                          </m:r>
                        </m:sup>
                      </m:sSup>
                      <m:r>
                        <m:rPr>
                          <m:sty m:val="p"/>
                        </m:rPr>
                        <a:rPr lang="en-US" sz="1700">
                          <a:solidFill>
                            <a:schemeClr val="tx1"/>
                          </a:solidFill>
                          <a:latin typeface="Cambria Math" panose="02040503050406030204" pitchFamily="18" charset="0"/>
                        </a:rPr>
                        <m:t>kg</m:t>
                      </m:r>
                      <m:r>
                        <a:rPr lang="en-US" sz="1700" b="0" i="0" smtClean="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9.108897513×</m:t>
                      </m:r>
                      <m:sSup>
                        <m:sSupPr>
                          <m:ctrlPr>
                            <a:rPr lang="en-US" sz="1700" i="1">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10</m:t>
                          </m:r>
                        </m:e>
                        <m:sup>
                          <m:r>
                            <a:rPr lang="en-US" sz="1700" i="1">
                              <a:solidFill>
                                <a:schemeClr val="tx1"/>
                              </a:solidFill>
                              <a:latin typeface="Cambria Math" panose="02040503050406030204" pitchFamily="18" charset="0"/>
                            </a:rPr>
                            <m:t>−31</m:t>
                          </m:r>
                        </m:sup>
                      </m:sSup>
                      <m:r>
                        <m:rPr>
                          <m:sty m:val="p"/>
                        </m:rPr>
                        <a:rPr lang="en-US" sz="1700">
                          <a:solidFill>
                            <a:schemeClr val="tx1"/>
                          </a:solidFill>
                          <a:latin typeface="Cambria Math" panose="02040503050406030204" pitchFamily="18" charset="0"/>
                        </a:rPr>
                        <m:t>kg</m:t>
                      </m:r>
                      <m:r>
                        <a:rPr lang="en-US" sz="170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2×2.425434789×</m:t>
                      </m:r>
                      <m:sSup>
                        <m:sSupPr>
                          <m:ctrlPr>
                            <a:rPr lang="en-US" sz="1700" i="1">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10</m:t>
                          </m:r>
                        </m:e>
                        <m:sup>
                          <m:r>
                            <a:rPr lang="en-US" sz="1700" i="1">
                              <a:solidFill>
                                <a:schemeClr val="tx1"/>
                              </a:solidFill>
                              <a:latin typeface="Cambria Math" panose="02040503050406030204" pitchFamily="18" charset="0"/>
                            </a:rPr>
                            <m:t>−35</m:t>
                          </m:r>
                        </m:sup>
                      </m:sSup>
                      <m:r>
                        <m:rPr>
                          <m:sty m:val="p"/>
                        </m:rPr>
                        <a:rPr lang="en-US" sz="1700">
                          <a:solidFill>
                            <a:schemeClr val="tx1"/>
                          </a:solidFill>
                          <a:latin typeface="Cambria Math" panose="02040503050406030204" pitchFamily="18" charset="0"/>
                        </a:rPr>
                        <m:t>kg</m:t>
                      </m:r>
                      <m:r>
                        <a:rPr lang="en-US" sz="1700">
                          <a:solidFill>
                            <a:schemeClr val="tx1"/>
                          </a:solidFill>
                          <a:latin typeface="Cambria Math" panose="02040503050406030204" pitchFamily="18" charset="0"/>
                        </a:rPr>
                        <m:t> </m:t>
                      </m:r>
                    </m:oMath>
                  </m:oMathPara>
                </a14:m>
                <a:endParaRPr lang="en-US" sz="1700" dirty="0">
                  <a:solidFill>
                    <a:schemeClr val="tx1"/>
                  </a:solidFill>
                  <a:latin typeface="Cambria" panose="02040503050406030204" pitchFamily="18" charset="0"/>
                </a:endParaRPr>
              </a:p>
              <a:p>
                <a:pPr marL="0" indent="0" algn="ctr">
                  <a:lnSpc>
                    <a:spcPct val="110000"/>
                  </a:lnSpc>
                  <a:buNone/>
                </a:pPr>
                <a:r>
                  <a:rPr lang="en-US" sz="1700" dirty="0">
                    <a:solidFill>
                      <a:schemeClr val="tx1"/>
                    </a:solidFill>
                    <a:latin typeface="Cambria" panose="02040503050406030204" pitchFamily="18" charset="0"/>
                  </a:rPr>
                  <a:t>(</a:t>
                </a:r>
                <a14:m>
                  <m:oMath xmlns:m="http://schemas.openxmlformats.org/officeDocument/2006/math">
                    <m:r>
                      <m:rPr>
                        <m:sty m:val="p"/>
                      </m:rPr>
                      <a:rPr lang="en-US" sz="1700">
                        <a:solidFill>
                          <a:schemeClr val="tx1"/>
                        </a:solidFill>
                        <a:latin typeface="Cambria Math" panose="02040503050406030204" pitchFamily="18" charset="0"/>
                      </a:rPr>
                      <m:t>Two</m:t>
                    </m:r>
                    <m:r>
                      <a:rPr lang="en-US" sz="1700">
                        <a:solidFill>
                          <a:schemeClr val="tx1"/>
                        </a:solidFill>
                        <a:latin typeface="Cambria Math" panose="02040503050406030204" pitchFamily="18" charset="0"/>
                      </a:rPr>
                      <m:t> </m:t>
                    </m:r>
                    <m:r>
                      <m:rPr>
                        <m:sty m:val="p"/>
                      </m:rPr>
                      <a:rPr lang="en-US" sz="1700">
                        <a:solidFill>
                          <a:schemeClr val="tx1"/>
                        </a:solidFill>
                        <a:latin typeface="Cambria Math" panose="02040503050406030204" pitchFamily="18" charset="0"/>
                      </a:rPr>
                      <m:t>Rydberg</m:t>
                    </m:r>
                    <m:r>
                      <a:rPr lang="en-US" sz="1700">
                        <a:solidFill>
                          <a:schemeClr val="tx1"/>
                        </a:solidFill>
                        <a:latin typeface="Cambria Math" panose="02040503050406030204" pitchFamily="18" charset="0"/>
                      </a:rPr>
                      <m:t> </m:t>
                    </m:r>
                    <m:r>
                      <m:rPr>
                        <m:sty m:val="p"/>
                      </m:rPr>
                      <a:rPr lang="en-US" sz="1700">
                        <a:solidFill>
                          <a:schemeClr val="tx1"/>
                        </a:solidFill>
                        <a:latin typeface="Cambria Math" panose="02040503050406030204" pitchFamily="18" charset="0"/>
                      </a:rPr>
                      <m:t>photon</m:t>
                    </m:r>
                  </m:oMath>
                </a14:m>
                <a:r>
                  <a:rPr lang="en-US" sz="1700" dirty="0">
                    <a:solidFill>
                      <a:schemeClr val="tx1"/>
                    </a:solidFill>
                    <a:latin typeface="Cambria" panose="02040503050406030204" pitchFamily="18" charset="0"/>
                  </a:rPr>
                  <a:t>)</a:t>
                </a:r>
                <a:endParaRPr lang="en-US" dirty="0">
                  <a:solidFill>
                    <a:schemeClr val="tx1"/>
                  </a:solidFill>
                  <a:latin typeface="Cambria" panose="02040503050406030204" pitchFamily="18" charset="0"/>
                </a:endParaRPr>
              </a:p>
              <a:p>
                <a:pPr marL="0" indent="0" algn="ctr">
                  <a:lnSpc>
                    <a:spcPct val="100000"/>
                  </a:lnSpc>
                  <a:buNone/>
                </a:pPr>
                <a:endParaRPr lang="en-US" sz="1700" dirty="0">
                  <a:solidFill>
                    <a:schemeClr val="tx1"/>
                  </a:solidFill>
                  <a:latin typeface="Cambria" panose="02040503050406030204" pitchFamily="18" charset="0"/>
                </a:endParaRPr>
              </a:p>
            </p:txBody>
          </p:sp>
        </mc:Choice>
        <mc:Fallback>
          <p:sp>
            <p:nvSpPr>
              <p:cNvPr id="3" name="Content Placeholder 2">
                <a:extLst>
                  <a:ext uri="{FF2B5EF4-FFF2-40B4-BE49-F238E27FC236}">
                    <a16:creationId xmlns:a16="http://schemas.microsoft.com/office/drawing/2014/main" xmlns="" xmlns:a14="http://schemas.microsoft.com/office/drawing/2010/main" id="{6240720D-03FB-4E1F-A9B2-81EE7CCFCBCE}"/>
                  </a:ext>
                </a:extLst>
              </p:cNvPr>
              <p:cNvSpPr>
                <a:spLocks noGrp="1" noRot="1" noChangeAspect="1" noMove="1" noResize="1" noEditPoints="1" noAdjustHandles="1" noChangeArrowheads="1" noChangeShapeType="1" noTextEdit="1"/>
              </p:cNvSpPr>
              <p:nvPr>
                <p:ph idx="1"/>
              </p:nvPr>
            </p:nvSpPr>
            <p:spPr>
              <a:xfrm>
                <a:off x="3783542" y="949833"/>
                <a:ext cx="7791429" cy="5120640"/>
              </a:xfrm>
              <a:blipFill>
                <a:blip r:embed="rId2" cstate="print"/>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7B02CE8F-8A4E-483A-AFBC-EB3F50602CE8}"/>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AD2E5426-4FC4-4875-B7B4-C24C9A12EBA6}"/>
              </a:ext>
            </a:extLst>
          </p:cNvPr>
          <p:cNvSpPr>
            <a:spLocks noGrp="1"/>
          </p:cNvSpPr>
          <p:nvPr>
            <p:ph type="sldNum" sz="quarter" idx="12"/>
          </p:nvPr>
        </p:nvSpPr>
        <p:spPr>
          <a:xfrm>
            <a:off x="10661073" y="6492875"/>
            <a:ext cx="1530927" cy="365125"/>
          </a:xfrm>
        </p:spPr>
        <p:txBody>
          <a:bodyPr/>
          <a:lstStyle/>
          <a:p>
            <a:fld id="{4FAB73BC-B049-4115-A692-8D63A059BFB8}" type="slidenum">
              <a:rPr lang="en-US" b="1" smtClean="0">
                <a:solidFill>
                  <a:schemeClr val="tx1"/>
                </a:solidFill>
                <a:latin typeface="Cambria" panose="02040503050406030204" pitchFamily="18" charset="0"/>
              </a:rPr>
              <a:pPr/>
              <a:t>11</a:t>
            </a:fld>
            <a:endParaRPr lang="en-US" b="1" dirty="0">
              <a:solidFill>
                <a:schemeClr val="tx1"/>
              </a:solidFill>
              <a:latin typeface="Cambria" panose="02040503050406030204" pitchFamily="18" charset="0"/>
            </a:endParaRPr>
          </a:p>
        </p:txBody>
      </p:sp>
    </p:spTree>
    <p:extLst>
      <p:ext uri="{BB962C8B-B14F-4D97-AF65-F5344CB8AC3E}">
        <p14:creationId xmlns:p14="http://schemas.microsoft.com/office/powerpoint/2010/main" xmlns="" val="66512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E744022-94CB-472F-AE61-9A82B334EE35}"/>
              </a:ext>
            </a:extLst>
          </p:cNvPr>
          <p:cNvSpPr/>
          <p:nvPr/>
        </p:nvSpPr>
        <p:spPr>
          <a:xfrm>
            <a:off x="0" y="723544"/>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D93D264-F2DA-4151-81E1-717B2B6C8162}"/>
              </a:ext>
            </a:extLst>
          </p:cNvPr>
          <p:cNvSpPr>
            <a:spLocks noGrp="1"/>
          </p:cNvSpPr>
          <p:nvPr>
            <p:ph type="title"/>
          </p:nvPr>
        </p:nvSpPr>
        <p:spPr>
          <a:xfrm>
            <a:off x="137746" y="2761646"/>
            <a:ext cx="2467708" cy="1325563"/>
          </a:xfrm>
        </p:spPr>
        <p:txBody>
          <a:bodyPr>
            <a:normAutofit/>
          </a:bodyPr>
          <a:lstStyle/>
          <a:p>
            <a:r>
              <a:rPr lang="en-US" sz="2400" dirty="0">
                <a:solidFill>
                  <a:schemeClr val="tx1"/>
                </a:solidFill>
                <a:latin typeface="Cambria" panose="02040503050406030204" pitchFamily="18" charset="0"/>
              </a:rPr>
              <a:t>II/II</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GAMMA Factor</a:t>
            </a:r>
          </a:p>
        </p:txBody>
      </p:sp>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6240720D-03FB-4E1F-A9B2-81EE7CCFCBCE}"/>
                  </a:ext>
                </a:extLst>
              </p:cNvPr>
              <p:cNvSpPr>
                <a:spLocks noGrp="1"/>
              </p:cNvSpPr>
              <p:nvPr>
                <p:ph idx="1"/>
              </p:nvPr>
            </p:nvSpPr>
            <p:spPr>
              <a:xfrm>
                <a:off x="3869267" y="864108"/>
                <a:ext cx="7791429" cy="5120640"/>
              </a:xfrm>
            </p:spPr>
            <p:txBody>
              <a:bodyPr>
                <a:normAutofit fontScale="92500"/>
              </a:bodyPr>
              <a:lstStyle/>
              <a:p>
                <a:pPr marL="0" indent="0" algn="ctr">
                  <a:lnSpc>
                    <a:spcPct val="100000"/>
                  </a:lnSpc>
                  <a:buNone/>
                </a:pPr>
                <a:r>
                  <a:rPr lang="en-US" b="1" dirty="0">
                    <a:solidFill>
                      <a:schemeClr val="tx1"/>
                    </a:solidFill>
                    <a:latin typeface="Cambria" panose="02040503050406030204" pitchFamily="18" charset="0"/>
                  </a:rPr>
                  <a:t>Source of the Bohr Radius</a:t>
                </a:r>
              </a:p>
              <a:p>
                <a:pPr marL="0" indent="0" algn="ctr">
                  <a:lnSpc>
                    <a:spcPct val="110000"/>
                  </a:lnSpc>
                  <a:buNone/>
                </a:pPr>
                <a14:m>
                  <m:oMathPara xmlns:m="http://schemas.openxmlformats.org/officeDocument/2006/math">
                    <m:oMathParaPr>
                      <m:jc m:val="center"/>
                    </m:oMathParaPr>
                    <m:oMath xmlns:m="http://schemas.openxmlformats.org/officeDocument/2006/math">
                      <m:r>
                        <m:rPr>
                          <m:nor/>
                        </m:rPr>
                        <a:rPr lang="en-US" dirty="0">
                          <a:solidFill>
                            <a:schemeClr val="tx1"/>
                          </a:solidFill>
                          <a:latin typeface="Cambria" panose="02040503050406030204" pitchFamily="18" charset="0"/>
                        </a:rPr>
                        <m:t>Two</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Rydberg</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photons</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each</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of</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mass</m:t>
                      </m:r>
                      <m:r>
                        <a:rPr lang="en-US" b="0" i="1" dirty="0"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2.425434789×</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−35</m:t>
                          </m:r>
                        </m:sup>
                      </m:sSup>
                      <m:r>
                        <a:rPr lang="en-US">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kg</m:t>
                      </m:r>
                      <m:r>
                        <m:rPr>
                          <m:nor/>
                        </m:rPr>
                        <a:rPr lang="en-US" b="0" i="0" smtClean="0">
                          <a:solidFill>
                            <a:schemeClr val="tx1"/>
                          </a:solidFill>
                          <a:latin typeface="Cambria Math" panose="02040503050406030204" pitchFamily="18" charset="0"/>
                        </a:rPr>
                        <m:t> </m:t>
                      </m:r>
                      <m:r>
                        <m:rPr>
                          <m:nor/>
                        </m:rPr>
                        <a:rPr lang="en-US" dirty="0">
                          <a:solidFill>
                            <a:schemeClr val="tx1"/>
                          </a:solidFill>
                          <a:latin typeface="Cambria" panose="02040503050406030204" pitchFamily="18" charset="0"/>
                        </a:rPr>
                        <m:t>whose</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radius</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equals</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the</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Bohr</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Radius</m:t>
                      </m:r>
                      <m:r>
                        <m:rPr>
                          <m:nor/>
                        </m:rPr>
                        <a:rPr lang="en-US" dirty="0">
                          <a:solidFill>
                            <a:schemeClr val="tx1"/>
                          </a:solidFill>
                          <a:latin typeface="Cambria" panose="02040503050406030204" pitchFamily="18" charset="0"/>
                        </a:rPr>
                        <m:t>, </m:t>
                      </m:r>
                      <m:r>
                        <m:rPr>
                          <m:nor/>
                        </m:rPr>
                        <a:rPr lang="en-US" dirty="0">
                          <a:solidFill>
                            <a:schemeClr val="tx1"/>
                          </a:solidFill>
                          <a:latin typeface="Cambria" panose="02040503050406030204" pitchFamily="18" charset="0"/>
                        </a:rPr>
                        <m:t>r</m:t>
                      </m:r>
                    </m:oMath>
                  </m:oMathPara>
                </a14:m>
                <a:endParaRPr lang="en-US" dirty="0">
                  <a:solidFill>
                    <a:schemeClr val="tx1"/>
                  </a:solidFill>
                  <a:latin typeface="Cambria" panose="02040503050406030204" pitchFamily="18" charset="0"/>
                </a:endParaRPr>
              </a:p>
              <a:p>
                <a:pPr marL="0" indent="0" algn="ctr">
                  <a:lnSpc>
                    <a:spcPct val="110000"/>
                  </a:lnSpc>
                  <a:buNone/>
                </a:pPr>
                <a14:m>
                  <m:oMathPara xmlns:m="http://schemas.openxmlformats.org/officeDocument/2006/math">
                    <m:oMathParaPr>
                      <m:jc m:val="centerGroup"/>
                    </m:oMathParaPr>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𝑞</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=2×2.425434789×</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−35</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7</m:t>
                          </m:r>
                        </m:sup>
                      </m:sSup>
                    </m:oMath>
                  </m:oMathPara>
                </a14:m>
                <a:endParaRPr lang="en-US" dirty="0">
                  <a:solidFill>
                    <a:schemeClr val="tx1"/>
                  </a:solidFill>
                  <a:latin typeface="Cambria" panose="02040503050406030204" pitchFamily="18" charset="0"/>
                </a:endParaRPr>
              </a:p>
              <a:p>
                <a:pPr marL="0" indent="0" algn="ctr">
                  <a:lnSpc>
                    <a:spcPct val="110000"/>
                  </a:lnSpc>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=5.291772108×</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−11</m:t>
                          </m:r>
                        </m:sup>
                      </m:sSup>
                      <m:r>
                        <m:rPr>
                          <m:sty m:val="p"/>
                        </m:rPr>
                        <a:rPr lang="en-US">
                          <a:solidFill>
                            <a:schemeClr val="tx1"/>
                          </a:solidFill>
                          <a:latin typeface="Cambria Math" panose="02040503050406030204" pitchFamily="18" charset="0"/>
                        </a:rPr>
                        <m:t>m</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Bohr</m:t>
                      </m:r>
                      <m:r>
                        <a:rPr lang="en-US">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radius</m:t>
                      </m:r>
                    </m:oMath>
                  </m:oMathPara>
                </a14:m>
                <a:endParaRPr lang="en-US" b="1" dirty="0">
                  <a:solidFill>
                    <a:schemeClr val="tx1"/>
                  </a:solidFill>
                  <a:latin typeface="Cambria" panose="02040503050406030204" pitchFamily="18" charset="0"/>
                </a:endParaRPr>
              </a:p>
              <a:p>
                <a:pPr marL="0" indent="0" algn="ctr">
                  <a:buNone/>
                </a:pPr>
                <a:r>
                  <a:rPr lang="en-US" b="1" dirty="0">
                    <a:solidFill>
                      <a:schemeClr val="tx1"/>
                    </a:solidFill>
                    <a:latin typeface="Cambria" panose="02040503050406030204" pitchFamily="18" charset="0"/>
                  </a:rPr>
                  <a:t>Source of the Rydberg Constant:</a:t>
                </a:r>
                <a:endParaRPr lang="en-US" dirty="0">
                  <a:solidFill>
                    <a:schemeClr val="tx1"/>
                  </a:solidFill>
                  <a:latin typeface="Cambria"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DeBroglie</m:t>
                      </m:r>
                      <m:r>
                        <a:rPr lang="en-US">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Equation</m:t>
                      </m:r>
                      <m:r>
                        <a:rPr lang="en-US" b="0" i="1"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𝑐</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h</m:t>
                      </m:r>
                    </m:oMath>
                  </m:oMathPara>
                </a14:m>
                <a:endParaRPr lang="en-US" dirty="0">
                  <a:solidFill>
                    <a:schemeClr val="tx1"/>
                  </a:solidFill>
                  <a:latin typeface="Cambria"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2.425434789×</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−35</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𝜆</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h</m:t>
                      </m:r>
                    </m:oMath>
                  </m:oMathPara>
                </a14:m>
                <a:endParaRPr lang="en-US" dirty="0">
                  <a:solidFill>
                    <a:schemeClr val="tx1"/>
                  </a:solidFill>
                  <a:latin typeface="Cambria" panose="02040503050406030204" pitchFamily="18" charset="0"/>
                </a:endParaRPr>
              </a:p>
              <a:p>
                <a:pPr marL="0" indent="0" algn="ctr">
                  <a:buNone/>
                </a:pPr>
                <a:r>
                  <a:rPr lang="en-US" dirty="0">
                    <a:solidFill>
                      <a:schemeClr val="tx1"/>
                    </a:solidFill>
                    <a:latin typeface="Cambria" panose="02040503050406030204" pitchFamily="18" charset="0"/>
                  </a:rPr>
                  <a:t>The inverse of wavelength is the Rydberg constant or the wave number of the Rydberg photon observed in H-spectra.</a:t>
                </a:r>
              </a:p>
              <a:p>
                <a:pPr marL="0" indent="0" algn="ctr">
                  <a:buNone/>
                </a:pPr>
                <a:endParaRPr lang="en-US" dirty="0">
                  <a:solidFill>
                    <a:schemeClr val="tx1"/>
                  </a:solidFill>
                  <a:latin typeface="Cambria" panose="02040503050406030204" pitchFamily="18" charset="0"/>
                </a:endParaRPr>
              </a:p>
            </p:txBody>
          </p:sp>
        </mc:Choice>
        <mc:Fallback>
          <p:sp>
            <p:nvSpPr>
              <p:cNvPr id="3" name="Content Placeholder 2">
                <a:extLst>
                  <a:ext uri="{FF2B5EF4-FFF2-40B4-BE49-F238E27FC236}">
                    <a16:creationId xmlns:a16="http://schemas.microsoft.com/office/drawing/2014/main" xmlns="" id="{6240720D-03FB-4E1F-A9B2-81EE7CCFCBCE}"/>
                  </a:ext>
                </a:extLst>
              </p:cNvPr>
              <p:cNvSpPr>
                <a:spLocks noGrp="1" noRot="1" noChangeAspect="1" noMove="1" noResize="1" noEditPoints="1" noAdjustHandles="1" noChangeArrowheads="1" noChangeShapeType="1" noTextEdit="1"/>
              </p:cNvSpPr>
              <p:nvPr>
                <p:ph idx="1"/>
              </p:nvPr>
            </p:nvSpPr>
            <p:spPr>
              <a:xfrm>
                <a:off x="3869267" y="864108"/>
                <a:ext cx="7791429" cy="5120640"/>
              </a:xfrm>
              <a:blipFill>
                <a:blip r:embed="rId2" cstate="print"/>
                <a:stretch>
                  <a:fillRect l="-313" t="-1071" r="-117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7B02CE8F-8A4E-483A-AFBC-EB3F50602CE8}"/>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AD2E5426-4FC4-4875-B7B4-C24C9A12EBA6}"/>
              </a:ext>
            </a:extLst>
          </p:cNvPr>
          <p:cNvSpPr>
            <a:spLocks noGrp="1"/>
          </p:cNvSpPr>
          <p:nvPr>
            <p:ph type="sldNum" sz="quarter" idx="12"/>
          </p:nvPr>
        </p:nvSpPr>
        <p:spPr>
          <a:xfrm>
            <a:off x="10661073" y="6492875"/>
            <a:ext cx="1530927" cy="365125"/>
          </a:xfrm>
        </p:spPr>
        <p:txBody>
          <a:bodyPr/>
          <a:lstStyle/>
          <a:p>
            <a:fld id="{4FAB73BC-B049-4115-A692-8D63A059BFB8}" type="slidenum">
              <a:rPr lang="en-US" b="1" smtClean="0">
                <a:solidFill>
                  <a:schemeClr val="tx1"/>
                </a:solidFill>
                <a:latin typeface="Cambria" panose="02040503050406030204" pitchFamily="18" charset="0"/>
              </a:rPr>
              <a:pPr/>
              <a:t>12</a:t>
            </a:fld>
            <a:endParaRPr lang="en-US" b="1" dirty="0">
              <a:solidFill>
                <a:schemeClr val="tx1"/>
              </a:solidFill>
              <a:latin typeface="Cambria" panose="02040503050406030204" pitchFamily="18" charset="0"/>
            </a:endParaRPr>
          </a:p>
        </p:txBody>
      </p:sp>
    </p:spTree>
    <p:extLst>
      <p:ext uri="{BB962C8B-B14F-4D97-AF65-F5344CB8AC3E}">
        <p14:creationId xmlns:p14="http://schemas.microsoft.com/office/powerpoint/2010/main" xmlns="" val="418469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154883C-4172-4FFF-A7FB-00F7F9BCE296}"/>
              </a:ext>
            </a:extLst>
          </p:cNvPr>
          <p:cNvSpPr/>
          <p:nvPr/>
        </p:nvSpPr>
        <p:spPr>
          <a:xfrm>
            <a:off x="0" y="723544"/>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6019BE6-039F-4155-866C-7E82B021AA6F}"/>
              </a:ext>
            </a:extLst>
          </p:cNvPr>
          <p:cNvSpPr>
            <a:spLocks noGrp="1"/>
          </p:cNvSpPr>
          <p:nvPr>
            <p:ph type="title"/>
          </p:nvPr>
        </p:nvSpPr>
        <p:spPr>
          <a:xfrm>
            <a:off x="195953" y="1674055"/>
            <a:ext cx="2636520" cy="3869250"/>
          </a:xfrm>
        </p:spPr>
        <p:txBody>
          <a:bodyPr>
            <a:normAutofit/>
          </a:bodyPr>
          <a:lstStyle/>
          <a:p>
            <a:r>
              <a:rPr lang="en-US" sz="2400" dirty="0">
                <a:solidFill>
                  <a:schemeClr val="tx1"/>
                </a:solidFill>
                <a:latin typeface="Cambria" panose="02040503050406030204" pitchFamily="18" charset="0"/>
              </a:rPr>
              <a:t>The Rydberg Wave Number, </a:t>
            </a:r>
            <a:r>
              <a:rPr lang="en-US" sz="2400" i="1" dirty="0">
                <a:solidFill>
                  <a:schemeClr val="tx1"/>
                </a:solidFill>
                <a:latin typeface="Cambria" panose="02040503050406030204" pitchFamily="18" charset="0"/>
              </a:rPr>
              <a:t>v</a:t>
            </a:r>
          </a:p>
        </p:txBody>
      </p:sp>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58EAA893-F501-4A75-A392-B5DD6AF02A82}"/>
                  </a:ext>
                </a:extLst>
              </p:cNvPr>
              <p:cNvSpPr>
                <a:spLocks noGrp="1"/>
              </p:cNvSpPr>
              <p:nvPr>
                <p:ph idx="1"/>
              </p:nvPr>
            </p:nvSpPr>
            <p:spPr>
              <a:xfrm>
                <a:off x="3474720" y="1674055"/>
                <a:ext cx="8157737" cy="5120640"/>
              </a:xfrm>
            </p:spPr>
            <p:txBody>
              <a:bodyPr>
                <a:normAutofit/>
              </a:bodyPr>
              <a:lstStyle/>
              <a:p>
                <a:pPr marL="0" indent="0" algn="ctr">
                  <a:lnSpc>
                    <a:spcPct val="100000"/>
                  </a:lnSpc>
                  <a:spcAft>
                    <a:spcPts val="100"/>
                  </a:spcAft>
                  <a:buNone/>
                </a:pPr>
                <a:r>
                  <a:rPr lang="en-US" sz="2400" dirty="0">
                    <a:solidFill>
                      <a:schemeClr val="tx1"/>
                    </a:solidFill>
                    <a:latin typeface="Cambria" panose="02040503050406030204" pitchFamily="18" charset="0"/>
                  </a:rPr>
                  <a:t>Mass, </a:t>
                </a:r>
                <a:r>
                  <a:rPr lang="en-US" sz="2400" i="1" dirty="0">
                    <a:solidFill>
                      <a:schemeClr val="tx1"/>
                    </a:solidFill>
                    <a:latin typeface="Cambria" panose="02040503050406030204" pitchFamily="18" charset="0"/>
                  </a:rPr>
                  <a:t>m</a:t>
                </a:r>
                <a:r>
                  <a:rPr lang="en-US" sz="2400" dirty="0">
                    <a:solidFill>
                      <a:schemeClr val="tx1"/>
                    </a:solidFill>
                    <a:latin typeface="Cambria" panose="02040503050406030204" pitchFamily="18" charset="0"/>
                  </a:rPr>
                  <a:t>: </a:t>
                </a:r>
                <a14:m>
                  <m:oMath xmlns:m="http://schemas.openxmlformats.org/officeDocument/2006/math">
                    <m:r>
                      <a:rPr lang="en-US" sz="2400" i="1" dirty="0" smtClean="0">
                        <a:solidFill>
                          <a:schemeClr val="tx1"/>
                        </a:solidFill>
                        <a:latin typeface="Cambria Math" panose="02040503050406030204" pitchFamily="18" charset="0"/>
                      </a:rPr>
                      <m:t>2.425434789</m:t>
                    </m:r>
                    <m:r>
                      <a:rPr lang="en-US" sz="2400" i="1" dirty="0" smtClean="0">
                        <a:solidFill>
                          <a:schemeClr val="tx1"/>
                        </a:solidFill>
                        <a:latin typeface="Cambria Math" panose="02040503050406030204" pitchFamily="18" charset="0"/>
                        <a:ea typeface="Cambria Math" panose="02040503050406030204" pitchFamily="18" charset="0"/>
                      </a:rPr>
                      <m:t>×</m:t>
                    </m:r>
                    <m:sSup>
                      <m:sSupPr>
                        <m:ctrlPr>
                          <a:rPr lang="en-US" sz="2400" i="1" dirty="0" smtClean="0">
                            <a:solidFill>
                              <a:schemeClr val="tx1"/>
                            </a:solidFill>
                            <a:latin typeface="Cambria Math" panose="02040503050406030204" pitchFamily="18" charset="0"/>
                            <a:ea typeface="Cambria Math" panose="02040503050406030204" pitchFamily="18" charset="0"/>
                          </a:rPr>
                        </m:ctrlPr>
                      </m:sSupPr>
                      <m:e>
                        <m:r>
                          <a:rPr lang="en-US" sz="2400" b="0" i="1" dirty="0" smtClean="0">
                            <a:solidFill>
                              <a:schemeClr val="tx1"/>
                            </a:solidFill>
                            <a:latin typeface="Cambria Math" panose="02040503050406030204" pitchFamily="18" charset="0"/>
                            <a:ea typeface="Cambria Math" panose="02040503050406030204" pitchFamily="18" charset="0"/>
                          </a:rPr>
                          <m:t>10</m:t>
                        </m:r>
                      </m:e>
                      <m:sup>
                        <m:r>
                          <a:rPr lang="en-US" sz="2400" b="0" i="1" dirty="0" smtClean="0">
                            <a:solidFill>
                              <a:schemeClr val="tx1"/>
                            </a:solidFill>
                            <a:latin typeface="Cambria Math" panose="02040503050406030204" pitchFamily="18" charset="0"/>
                            <a:ea typeface="Cambria Math" panose="02040503050406030204" pitchFamily="18" charset="0"/>
                          </a:rPr>
                          <m:t>−35</m:t>
                        </m:r>
                      </m:sup>
                    </m:sSup>
                    <m:r>
                      <a:rPr lang="en-US" sz="2400" b="0" i="1" dirty="0" smtClean="0">
                        <a:solidFill>
                          <a:schemeClr val="tx1"/>
                        </a:solidFill>
                        <a:latin typeface="Cambria Math" panose="02040503050406030204" pitchFamily="18" charset="0"/>
                        <a:ea typeface="Cambria Math" panose="02040503050406030204" pitchFamily="18" charset="0"/>
                      </a:rPr>
                      <m:t> </m:t>
                    </m:r>
                    <m:r>
                      <a:rPr lang="en-US" sz="2400" b="0" i="1" dirty="0" smtClean="0">
                        <a:solidFill>
                          <a:schemeClr val="tx1"/>
                        </a:solidFill>
                        <a:latin typeface="Cambria Math" panose="02040503050406030204" pitchFamily="18" charset="0"/>
                        <a:ea typeface="Cambria Math" panose="02040503050406030204" pitchFamily="18" charset="0"/>
                      </a:rPr>
                      <m:t>𝑘𝑔</m:t>
                    </m:r>
                  </m:oMath>
                </a14:m>
                <a:endParaRPr lang="en-US" sz="2400" dirty="0">
                  <a:solidFill>
                    <a:schemeClr val="tx1"/>
                  </a:solidFill>
                  <a:latin typeface="Cambria" panose="02040503050406030204" pitchFamily="18" charset="0"/>
                </a:endParaRPr>
              </a:p>
              <a:p>
                <a:pPr marL="0" indent="0" algn="ctr">
                  <a:lnSpc>
                    <a:spcPct val="100000"/>
                  </a:lnSpc>
                  <a:spcAft>
                    <a:spcPts val="100"/>
                  </a:spcAft>
                  <a:buNone/>
                </a:pP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Radius</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R</m:t>
                      </m:r>
                      <m:r>
                        <a:rPr lang="en-US" sz="2400" b="0" i="1" smtClean="0">
                          <a:solidFill>
                            <a:schemeClr val="tx1"/>
                          </a:solidFill>
                          <a:latin typeface="Cambria Math" panose="02040503050406030204" pitchFamily="18" charset="0"/>
                        </a:rPr>
                        <m:t>:1.058354422</m:t>
                      </m:r>
                      <m:r>
                        <a:rPr lang="en-US" sz="2400" b="0" i="1" smtClean="0">
                          <a:solidFill>
                            <a:schemeClr val="tx1"/>
                          </a:solidFill>
                          <a:latin typeface="Cambria Math" panose="02040503050406030204" pitchFamily="18" charset="0"/>
                          <a:ea typeface="Cambria Math" panose="02040503050406030204" pitchFamily="18" charset="0"/>
                        </a:rPr>
                        <m:t>×</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−3</m:t>
                          </m:r>
                        </m:sup>
                      </m:sSup>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𝑚</m:t>
                      </m:r>
                    </m:oMath>
                  </m:oMathPara>
                </a14:m>
                <a:endParaRPr lang="en-US" sz="2400" b="0" dirty="0">
                  <a:solidFill>
                    <a:schemeClr val="tx1"/>
                  </a:solidFill>
                  <a:latin typeface="Cambria" panose="02040503050406030204" pitchFamily="18" charset="0"/>
                  <a:ea typeface="Cambria Math" panose="02040503050406030204" pitchFamily="18" charset="0"/>
                </a:endParaRPr>
              </a:p>
              <a:p>
                <a:pPr marL="0" indent="0" algn="ctr">
                  <a:lnSpc>
                    <a:spcPct val="100000"/>
                  </a:lnSpc>
                  <a:spcAft>
                    <a:spcPts val="100"/>
                  </a:spcAft>
                  <a:buNone/>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𝑞</m:t>
                          </m:r>
                        </m:e>
                        <m:sup>
                          <m:r>
                            <a:rPr lang="en-US" sz="2400" b="0" i="1" smtClean="0">
                              <a:solidFill>
                                <a:schemeClr val="tx1"/>
                              </a:solidFill>
                              <a:latin typeface="Cambria Math" panose="02040503050406030204" pitchFamily="18" charset="0"/>
                            </a:rPr>
                            <m:t>2</m:t>
                          </m:r>
                        </m:sup>
                      </m:sSup>
                      <m:r>
                        <a:rPr lang="en-US" sz="2400" b="0" i="1" smtClean="0">
                          <a:solidFill>
                            <a:schemeClr val="tx1"/>
                          </a:solidFill>
                          <a:latin typeface="Cambria Math" panose="02040503050406030204" pitchFamily="18" charset="0"/>
                        </a:rPr>
                        <m:t>=2.425434789×</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−35</m:t>
                          </m:r>
                        </m:sup>
                      </m:sSup>
                      <m:r>
                        <a:rPr lang="en-US" sz="2400" b="0" i="1" smtClean="0">
                          <a:solidFill>
                            <a:schemeClr val="tx1"/>
                          </a:solidFill>
                          <a:latin typeface="Cambria Math" panose="02040503050406030204" pitchFamily="18" charset="0"/>
                          <a:ea typeface="Cambria Math" panose="02040503050406030204" pitchFamily="18" charset="0"/>
                        </a:rPr>
                        <m:t>×1.058354422×</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−10</m:t>
                          </m:r>
                        </m:sup>
                      </m:sSup>
                      <m:r>
                        <a:rPr lang="en-US" sz="2400" b="0" i="1" smtClean="0">
                          <a:solidFill>
                            <a:schemeClr val="tx1"/>
                          </a:solidFill>
                          <a:latin typeface="Cambria Math" panose="02040503050406030204" pitchFamily="18" charset="0"/>
                          <a:ea typeface="Cambria Math" panose="02040503050406030204" pitchFamily="18" charset="0"/>
                        </a:rPr>
                        <m:t>×</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7</m:t>
                          </m:r>
                        </m:sup>
                      </m:sSup>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𝐶</m:t>
                          </m:r>
                        </m:e>
                        <m:sup>
                          <m:r>
                            <a:rPr lang="en-US" sz="2400" b="0" i="1" smtClean="0">
                              <a:solidFill>
                                <a:schemeClr val="tx1"/>
                              </a:solidFill>
                              <a:latin typeface="Cambria Math" panose="02040503050406030204" pitchFamily="18" charset="0"/>
                              <a:ea typeface="Cambria Math" panose="02040503050406030204" pitchFamily="18" charset="0"/>
                            </a:rPr>
                            <m:t>2</m:t>
                          </m:r>
                        </m:sup>
                      </m:sSup>
                    </m:oMath>
                  </m:oMathPara>
                </a14:m>
                <a:endParaRPr lang="en-US" sz="2400" dirty="0">
                  <a:solidFill>
                    <a:schemeClr val="tx1"/>
                  </a:solidFill>
                  <a:latin typeface="Cambria" panose="02040503050406030204" pitchFamily="18" charset="0"/>
                  <a:ea typeface="Cambria Math" panose="02040503050406030204" pitchFamily="18" charset="0"/>
                </a:endParaRPr>
              </a:p>
              <a:p>
                <a:pPr marL="0" indent="0" algn="ctr">
                  <a:lnSpc>
                    <a:spcPct val="100000"/>
                  </a:lnSpc>
                  <a:spcAft>
                    <a:spcPts val="100"/>
                  </a:spcAft>
                  <a:buNone/>
                </a:pPr>
                <a:endParaRPr lang="en-US" sz="2400" dirty="0">
                  <a:solidFill>
                    <a:schemeClr val="tx1"/>
                  </a:solidFill>
                  <a:latin typeface="Cambria" panose="02040503050406030204" pitchFamily="18" charset="0"/>
                  <a:ea typeface="Cambria Math" panose="02040503050406030204" pitchFamily="18" charset="0"/>
                </a:endParaRPr>
              </a:p>
              <a:p>
                <a:pPr marL="0" indent="0" algn="ctr">
                  <a:lnSpc>
                    <a:spcPct val="100000"/>
                  </a:lnSpc>
                  <a:spcAft>
                    <a:spcPts val="100"/>
                  </a:spcAft>
                  <a:buNone/>
                </a:pPr>
                <a14:m>
                  <m:oMathPara xmlns:m="http://schemas.openxmlformats.org/officeDocument/2006/math">
                    <m:oMathParaPr>
                      <m:jc m:val="centerGroup"/>
                    </m:oMathParaPr>
                    <m:oMath xmlns:m="http://schemas.openxmlformats.org/officeDocument/2006/math">
                      <m:r>
                        <m:rPr>
                          <m:nor/>
                        </m:rPr>
                        <a:rPr lang="en-US" sz="2400" dirty="0">
                          <a:solidFill>
                            <a:schemeClr val="tx1"/>
                          </a:solidFill>
                          <a:latin typeface="Cambria" panose="02040503050406030204" pitchFamily="18" charset="0"/>
                          <a:ea typeface="Cambria Math" panose="02040503050406030204" pitchFamily="18" charset="0"/>
                        </a:rPr>
                        <m:t>Wavelength</m:t>
                      </m:r>
                      <m:r>
                        <a:rPr lang="en-US" sz="2400" b="0" i="1" dirty="0" smtClean="0">
                          <a:solidFill>
                            <a:schemeClr val="tx1"/>
                          </a:solidFill>
                          <a:latin typeface="Cambria Math" panose="02040503050406030204" pitchFamily="18" charset="0"/>
                          <a:ea typeface="Cambria Math" panose="02040503050406030204" pitchFamily="18" charset="0"/>
                        </a:rPr>
                        <m:t> </m:t>
                      </m:r>
                      <m:r>
                        <m:rPr>
                          <m:sty m:val="p"/>
                        </m:rPr>
                        <a:rPr lang="el-GR" sz="2400" i="1" smtClean="0">
                          <a:solidFill>
                            <a:schemeClr val="tx1"/>
                          </a:solidFill>
                          <a:latin typeface="Cambria Math" panose="02040503050406030204" pitchFamily="18" charset="0"/>
                          <a:ea typeface="Cambria Math" panose="02040503050406030204" pitchFamily="18" charset="0"/>
                        </a:rPr>
                        <m:t>λ</m:t>
                      </m:r>
                      <m:r>
                        <a:rPr lang="en-US" sz="2400" b="0" i="1" smtClean="0">
                          <a:solidFill>
                            <a:schemeClr val="tx1"/>
                          </a:solidFill>
                          <a:latin typeface="Cambria Math" panose="02040503050406030204" pitchFamily="18" charset="0"/>
                          <a:ea typeface="Cambria Math" panose="02040503050406030204" pitchFamily="18" charset="0"/>
                        </a:rPr>
                        <m:t>=2</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l-GR"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𝑅</m:t>
                      </m:r>
                      <m:r>
                        <a:rPr lang="en-US" sz="2400" b="0" i="1" smtClean="0">
                          <a:solidFill>
                            <a:schemeClr val="tx1"/>
                          </a:solidFill>
                          <a:latin typeface="Cambria Math" panose="02040503050406030204" pitchFamily="18" charset="0"/>
                          <a:ea typeface="Cambria Math" panose="02040503050406030204" pitchFamily="18" charset="0"/>
                        </a:rPr>
                        <m:t>×</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−7</m:t>
                          </m:r>
                        </m:sup>
                      </m:sSup>
                      <m:r>
                        <a:rPr lang="en-US" sz="2400" b="0" i="1" smtClean="0">
                          <a:solidFill>
                            <a:schemeClr val="tx1"/>
                          </a:solidFill>
                          <a:latin typeface="Cambria Math" panose="02040503050406030204" pitchFamily="18" charset="0"/>
                          <a:ea typeface="Cambria Math" panose="02040503050406030204" pitchFamily="18" charset="0"/>
                        </a:rPr>
                        <m:t>×137.036 </m:t>
                      </m:r>
                      <m:r>
                        <a:rPr lang="en-US" sz="2400" b="0" i="1" smtClean="0">
                          <a:solidFill>
                            <a:schemeClr val="tx1"/>
                          </a:solidFill>
                          <a:latin typeface="Cambria Math" panose="02040503050406030204" pitchFamily="18" charset="0"/>
                          <a:ea typeface="Cambria Math" panose="02040503050406030204" pitchFamily="18" charset="0"/>
                        </a:rPr>
                        <m:t>𝑚</m:t>
                      </m:r>
                    </m:oMath>
                  </m:oMathPara>
                </a14:m>
                <a:endParaRPr lang="en-US" sz="2400" b="0" i="1" dirty="0">
                  <a:solidFill>
                    <a:schemeClr val="tx1"/>
                  </a:solidFill>
                  <a:latin typeface="Cambria Math" panose="02040503050406030204" pitchFamily="18" charset="0"/>
                  <a:ea typeface="Cambria Math" panose="02040503050406030204" pitchFamily="18" charset="0"/>
                </a:endParaRPr>
              </a:p>
              <a:p>
                <a:pPr marL="0" indent="0" algn="ctr">
                  <a:lnSpc>
                    <a:spcPct val="100000"/>
                  </a:lnSpc>
                  <a:spcAft>
                    <a:spcPts val="100"/>
                  </a:spcAft>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=9.112670523×</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−8</m:t>
                          </m:r>
                        </m:sup>
                      </m:sSup>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𝑚</m:t>
                      </m:r>
                    </m:oMath>
                  </m:oMathPara>
                </a14:m>
                <a:endParaRPr lang="en-US" sz="2400" b="0" dirty="0">
                  <a:solidFill>
                    <a:schemeClr val="tx1"/>
                  </a:solidFill>
                  <a:latin typeface="Cambria" panose="02040503050406030204" pitchFamily="18" charset="0"/>
                  <a:ea typeface="Cambria Math" panose="02040503050406030204" pitchFamily="18" charset="0"/>
                </a:endParaRPr>
              </a:p>
              <a:p>
                <a:pPr marL="0" indent="0" algn="ctr">
                  <a:lnSpc>
                    <a:spcPct val="100000"/>
                  </a:lnSpc>
                  <a:spcAft>
                    <a:spcPts val="100"/>
                  </a:spcAft>
                  <a:buNone/>
                </a:pPr>
                <a14:m>
                  <m:oMathPara xmlns:m="http://schemas.openxmlformats.org/officeDocument/2006/math">
                    <m:oMathParaPr>
                      <m:jc m:val="centerGroup"/>
                    </m:oMathParaPr>
                    <m:oMath xmlns:m="http://schemas.openxmlformats.org/officeDocument/2006/math">
                      <m:r>
                        <m:rPr>
                          <m:nor/>
                        </m:rPr>
                        <a:rPr lang="en-US" sz="2400" dirty="0">
                          <a:solidFill>
                            <a:schemeClr val="tx1"/>
                          </a:solidFill>
                          <a:latin typeface="Cambria Math" panose="02040503050406030204" pitchFamily="18" charset="0"/>
                          <a:ea typeface="Cambria Math" panose="02040503050406030204" pitchFamily="18" charset="0"/>
                        </a:rPr>
                        <m:t>Wavenumber</m:t>
                      </m:r>
                      <m:r>
                        <m:rPr>
                          <m:nor/>
                        </m:rPr>
                        <a:rPr lang="en-US" sz="2400" dirty="0">
                          <a:solidFill>
                            <a:schemeClr val="tx1"/>
                          </a:solidFill>
                          <a:latin typeface="Cambria Math" panose="02040503050406030204" pitchFamily="18" charset="0"/>
                          <a:ea typeface="Cambria Math" panose="02040503050406030204" pitchFamily="18" charset="0"/>
                        </a:rPr>
                        <m:t>, </m:t>
                      </m:r>
                      <m:r>
                        <a:rPr lang="en-US" sz="2400" i="1" dirty="0">
                          <a:solidFill>
                            <a:schemeClr val="tx1"/>
                          </a:solidFill>
                          <a:latin typeface="Cambria Math" panose="02040503050406030204" pitchFamily="18" charset="0"/>
                          <a:ea typeface="Cambria Math" panose="02040503050406030204" pitchFamily="18" charset="0"/>
                        </a:rPr>
                        <m:t>𝑣</m:t>
                      </m:r>
                      <m:r>
                        <a:rPr lang="en-US" sz="2400" b="0" i="1" dirty="0" smtClean="0">
                          <a:solidFill>
                            <a:schemeClr val="tx1"/>
                          </a:solidFill>
                          <a:latin typeface="Cambria Math" panose="02040503050406030204" pitchFamily="18" charset="0"/>
                          <a:ea typeface="Cambria Math" panose="02040503050406030204" pitchFamily="18" charset="0"/>
                        </a:rPr>
                        <m:t>=10973731.55 </m:t>
                      </m:r>
                      <m:sSup>
                        <m:sSupPr>
                          <m:ctrlPr>
                            <a:rPr lang="en-US" sz="2400" b="0" i="1" dirty="0" smtClean="0">
                              <a:solidFill>
                                <a:schemeClr val="tx1"/>
                              </a:solidFill>
                              <a:latin typeface="Cambria Math" panose="02040503050406030204" pitchFamily="18" charset="0"/>
                              <a:ea typeface="Cambria Math" panose="02040503050406030204" pitchFamily="18" charset="0"/>
                            </a:rPr>
                          </m:ctrlPr>
                        </m:sSupPr>
                        <m:e>
                          <m:r>
                            <a:rPr lang="en-US" sz="2400" b="0" i="1" dirty="0" smtClean="0">
                              <a:solidFill>
                                <a:schemeClr val="tx1"/>
                              </a:solidFill>
                              <a:latin typeface="Cambria Math" panose="02040503050406030204" pitchFamily="18" charset="0"/>
                              <a:ea typeface="Cambria Math" panose="02040503050406030204" pitchFamily="18" charset="0"/>
                            </a:rPr>
                            <m:t>𝑚</m:t>
                          </m:r>
                        </m:e>
                        <m:sup>
                          <m:r>
                            <a:rPr lang="en-US" sz="2400" b="0" i="1" dirty="0" smtClean="0">
                              <a:solidFill>
                                <a:schemeClr val="tx1"/>
                              </a:solidFill>
                              <a:latin typeface="Cambria Math" panose="02040503050406030204" pitchFamily="18" charset="0"/>
                              <a:ea typeface="Cambria Math" panose="02040503050406030204" pitchFamily="18" charset="0"/>
                            </a:rPr>
                            <m:t>−1</m:t>
                          </m:r>
                        </m:sup>
                      </m:sSup>
                    </m:oMath>
                  </m:oMathPara>
                </a14:m>
                <a:endParaRPr lang="en-US" sz="2400" b="0" dirty="0">
                  <a:solidFill>
                    <a:schemeClr val="tx1"/>
                  </a:solidFill>
                  <a:latin typeface="Cambria Math" panose="02040503050406030204" pitchFamily="18" charset="0"/>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xmlns="" id="{58EAA893-F501-4A75-A392-B5DD6AF02A82}"/>
                  </a:ext>
                </a:extLst>
              </p:cNvPr>
              <p:cNvSpPr>
                <a:spLocks noGrp="1" noRot="1" noChangeAspect="1" noMove="1" noResize="1" noEditPoints="1" noAdjustHandles="1" noChangeArrowheads="1" noChangeShapeType="1" noTextEdit="1"/>
              </p:cNvSpPr>
              <p:nvPr>
                <p:ph idx="1"/>
              </p:nvPr>
            </p:nvSpPr>
            <p:spPr>
              <a:xfrm>
                <a:off x="3474720" y="1674055"/>
                <a:ext cx="8157737" cy="5120640"/>
              </a:xfrm>
              <a:blipFill>
                <a:blip r:embed="rId2" cstate="print"/>
                <a:stretch>
                  <a:fillRect t="-95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83776EA3-874E-4EBE-8F8A-F4E889B48F25}"/>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7A335141-53D3-432E-BD01-20AF61ED6101}"/>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13</a:t>
            </a:fld>
            <a:endParaRPr lang="en-US" b="1" dirty="0">
              <a:solidFill>
                <a:schemeClr val="tx1"/>
              </a:solidFill>
              <a:latin typeface="Cambria" panose="02040503050406030204" pitchFamily="18" charset="0"/>
            </a:endParaRPr>
          </a:p>
        </p:txBody>
      </p:sp>
    </p:spTree>
    <p:extLst>
      <p:ext uri="{BB962C8B-B14F-4D97-AF65-F5344CB8AC3E}">
        <p14:creationId xmlns:p14="http://schemas.microsoft.com/office/powerpoint/2010/main" xmlns="" val="316102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14</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1" y="723548"/>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1" y="3013495"/>
            <a:ext cx="3028424" cy="830997"/>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rPr>
              <a:t>Earth’s </a:t>
            </a:r>
          </a:p>
          <a:p>
            <a:pPr algn="ctr"/>
            <a:r>
              <a:rPr lang="en-US" sz="2400" dirty="0">
                <a:latin typeface="Cambria" panose="02040503050406030204" pitchFamily="18" charset="0"/>
                <a:ea typeface="Cambria" panose="02040503050406030204" pitchFamily="18" charset="0"/>
              </a:rPr>
              <a:t>Ether Gravity</a:t>
            </a:r>
            <a:endParaRPr lang="en-US" sz="400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506599" y="938248"/>
                <a:ext cx="8145710" cy="49814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2000" smtClean="0">
                          <a:latin typeface="Cambria Math" panose="02040503050406030204" pitchFamily="18" charset="0"/>
                        </a:rPr>
                        <m:t>G</m:t>
                      </m:r>
                      <m:r>
                        <a:rPr lang="en-US" sz="2000" smtClean="0">
                          <a:latin typeface="Cambria Math" panose="02040503050406030204" pitchFamily="18" charset="0"/>
                        </a:rPr>
                        <m:t>=</m:t>
                      </m:r>
                      <m:f>
                        <m:fPr>
                          <m:ctrlPr>
                            <a:rPr lang="en-US" sz="2000" i="1">
                              <a:latin typeface="Cambria Math" panose="02040503050406030204" pitchFamily="18" charset="0"/>
                            </a:rPr>
                          </m:ctrlPr>
                        </m:fPr>
                        <m:num>
                          <m:r>
                            <m:rPr>
                              <m:sty m:val="p"/>
                            </m:rPr>
                            <a:rPr lang="en-US" sz="2000">
                              <a:latin typeface="Cambria Math" panose="02040503050406030204" pitchFamily="18" charset="0"/>
                            </a:rPr>
                            <m:t>B</m:t>
                          </m:r>
                        </m:num>
                        <m:den>
                          <m:r>
                            <a:rPr lang="en-US" sz="2000">
                              <a:latin typeface="Cambria Math" panose="02040503050406030204" pitchFamily="18" charset="0"/>
                            </a:rPr>
                            <m:t>℘</m:t>
                          </m:r>
                        </m:den>
                      </m:f>
                      <m:r>
                        <a:rPr lang="en-US" sz="200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c</m:t>
                          </m:r>
                        </m:e>
                        <m:sup>
                          <m:r>
                            <a:rPr lang="en-US" sz="2000">
                              <a:latin typeface="Cambria Math" panose="02040503050406030204" pitchFamily="18" charset="0"/>
                            </a:rPr>
                            <m:t>2</m:t>
                          </m:r>
                        </m:sup>
                      </m:sSup>
                      <m:r>
                        <a:rPr lang="en-US" sz="2000" i="1">
                          <a:latin typeface="Cambria Math" panose="02040503050406030204" pitchFamily="18" charset="0"/>
                        </a:rPr>
                        <m:t> </m:t>
                      </m:r>
                      <m:r>
                        <m:rPr>
                          <m:sty m:val="p"/>
                        </m:rPr>
                        <a:rPr lang="en-US" sz="2000">
                          <a:latin typeface="Cambria Math" panose="02040503050406030204" pitchFamily="18" charset="0"/>
                        </a:rPr>
                        <m:t>or</m:t>
                      </m:r>
                      <m:r>
                        <a:rPr lang="en-US" sz="2000" i="1">
                          <a:latin typeface="Cambria Math" panose="02040503050406030204" pitchFamily="18" charset="0"/>
                        </a:rPr>
                        <m:t> </m:t>
                      </m:r>
                      <m:r>
                        <m:rPr>
                          <m:sty m:val="p"/>
                        </m:rPr>
                        <a:rPr lang="en-US" sz="2000">
                          <a:latin typeface="Cambria Math" panose="02040503050406030204" pitchFamily="18" charset="0"/>
                        </a:rPr>
                        <m:t>G</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1.380668031×</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i="1">
                                  <a:latin typeface="Cambria Math" panose="02040503050406030204" pitchFamily="18" charset="0"/>
                                </a:rPr>
                                <m:t>−</m:t>
                              </m:r>
                              <m:r>
                                <a:rPr lang="en-US" sz="2000">
                                  <a:latin typeface="Cambria Math" panose="02040503050406030204" pitchFamily="18" charset="0"/>
                                </a:rPr>
                                <m:t>36</m:t>
                              </m:r>
                            </m:sup>
                          </m:sSup>
                        </m:num>
                        <m:den>
                          <m:r>
                            <m:rPr>
                              <m:nor/>
                            </m:rPr>
                            <a:rPr lang="en-US" sz="2000">
                              <a:latin typeface="Cambria" panose="02040503050406030204" pitchFamily="18" charset="0"/>
                              <a:ea typeface="Cambria" panose="02040503050406030204" pitchFamily="18" charset="0"/>
                            </a:rPr>
                            <m:t>1.859222909</m:t>
                          </m:r>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i="1">
                                  <a:latin typeface="Cambria Math" panose="02040503050406030204" pitchFamily="18" charset="0"/>
                                </a:rPr>
                                <m:t>−</m:t>
                              </m:r>
                              <m:r>
                                <a:rPr lang="en-US" sz="2000">
                                  <a:latin typeface="Cambria Math" panose="02040503050406030204" pitchFamily="18" charset="0"/>
                                </a:rPr>
                                <m:t>9</m:t>
                              </m:r>
                            </m:sup>
                          </m:sSup>
                        </m:den>
                      </m:f>
                      <m:r>
                        <a:rPr lang="en-US" sz="200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c</m:t>
                          </m:r>
                        </m:e>
                        <m:sup>
                          <m:r>
                            <a:rPr lang="en-US" sz="2000">
                              <a:latin typeface="Cambria Math" panose="02040503050406030204" pitchFamily="18" charset="0"/>
                            </a:rPr>
                            <m:t>2</m:t>
                          </m:r>
                        </m:sup>
                      </m:sSup>
                    </m:oMath>
                  </m:oMathPara>
                </a14:m>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Entrained Ether for Earth’s Gravity</a:t>
                </a:r>
              </a:p>
              <a:p>
                <a:r>
                  <a:rPr lang="en-US" sz="2000" dirty="0">
                    <a:latin typeface="Cambria" panose="02040503050406030204" pitchFamily="18" charset="0"/>
                    <a:ea typeface="Cambria" panose="02040503050406030204" pitchFamily="18" charset="0"/>
                  </a:rPr>
                  <a:t>The acceleration of entrained ether produces an acceleration of 9.8 m/</a:t>
                </a:r>
                <a14:m>
                  <m:oMath xmlns:m="http://schemas.openxmlformats.org/officeDocument/2006/math">
                    <m:sSup>
                      <m:sSupPr>
                        <m:ctrlPr>
                          <a:rPr lang="en-US" sz="2000" i="1">
                            <a:latin typeface="Cambria Math" panose="02040503050406030204" pitchFamily="18" charset="0"/>
                          </a:rPr>
                        </m:ctrlPr>
                      </m:sSupPr>
                      <m:e>
                        <m:r>
                          <m:rPr>
                            <m:sty m:val="p"/>
                          </m:rPr>
                          <a:rPr lang="en-US" sz="2000">
                            <a:latin typeface="Cambria Math" panose="02040503050406030204" pitchFamily="18" charset="0"/>
                          </a:rPr>
                          <m:t>s</m:t>
                        </m:r>
                      </m:e>
                      <m:sup>
                        <m:r>
                          <a:rPr lang="en-US" sz="2000" i="1">
                            <a:latin typeface="Cambria Math" panose="02040503050406030204" pitchFamily="18" charset="0"/>
                          </a:rPr>
                          <m:t>2</m:t>
                        </m:r>
                      </m:sup>
                    </m:sSup>
                  </m:oMath>
                </a14:m>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Radius of Earth </a:t>
                </a:r>
                <a14:m>
                  <m:oMath xmlns:m="http://schemas.openxmlformats.org/officeDocument/2006/math">
                    <m:r>
                      <a:rPr lang="en-US" sz="2000">
                        <a:latin typeface="Cambria Math" panose="02040503050406030204" pitchFamily="18" charset="0"/>
                      </a:rPr>
                      <m:t>6.371</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6</m:t>
                        </m:r>
                      </m:sup>
                    </m:sSup>
                    <m:r>
                      <a:rPr lang="en-US" sz="2000" i="1">
                        <a:latin typeface="Cambria Math" panose="02040503050406030204" pitchFamily="18" charset="0"/>
                      </a:rPr>
                      <m:t> </m:t>
                    </m:r>
                    <m:r>
                      <a:rPr lang="en-US" sz="2000" i="1">
                        <a:latin typeface="Cambria Math" panose="02040503050406030204" pitchFamily="18" charset="0"/>
                      </a:rPr>
                      <m:t>𝑚</m:t>
                    </m:r>
                  </m:oMath>
                </a14:m>
                <a:endParaRPr lang="en-US" sz="2000" i="1" dirty="0"/>
              </a:p>
              <a:p>
                <a:endParaRPr lang="en-US" sz="2000" dirty="0"/>
              </a:p>
              <a:p>
                <a14:m>
                  <m:oMath xmlns:m="http://schemas.openxmlformats.org/officeDocument/2006/math">
                    <m:r>
                      <m:rPr>
                        <m:sty m:val="p"/>
                      </m:rPr>
                      <a:rPr lang="en-US" sz="2000">
                        <a:latin typeface="Cambria Math" panose="02040503050406030204" pitchFamily="18" charset="0"/>
                      </a:rPr>
                      <m:t>Ether</m:t>
                    </m:r>
                    <m:r>
                      <a:rPr lang="en-US" sz="2000">
                        <a:latin typeface="Cambria Math" panose="02040503050406030204" pitchFamily="18" charset="0"/>
                      </a:rPr>
                      <m:t>=1.346611109×</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a:latin typeface="Cambria Math" panose="02040503050406030204" pitchFamily="18" charset="0"/>
                          </a:rPr>
                          <m:t>27</m:t>
                        </m:r>
                      </m:sup>
                    </m:sSup>
                    <m:r>
                      <a:rPr lang="en-US" sz="2000">
                        <a:latin typeface="Cambria Math" panose="02040503050406030204" pitchFamily="18" charset="0"/>
                      </a:rPr>
                      <m:t>×6.371×</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a:latin typeface="Cambria Math" panose="02040503050406030204" pitchFamily="18" charset="0"/>
                          </a:rPr>
                          <m:t>6</m:t>
                        </m:r>
                      </m:sup>
                    </m:sSup>
                  </m:oMath>
                </a14:m>
                <a:r>
                  <a:rPr lang="en-US" sz="2000" i="1" dirty="0"/>
                  <a:t> </a:t>
                </a:r>
                <a14:m>
                  <m:oMath xmlns:m="http://schemas.openxmlformats.org/officeDocument/2006/math">
                    <m:r>
                      <a:rPr lang="en-US" sz="2000">
                        <a:latin typeface="Cambria Math" panose="02040503050406030204" pitchFamily="18" charset="0"/>
                      </a:rPr>
                      <m:t>=8.57926×</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a:latin typeface="Cambria Math" panose="02040503050406030204" pitchFamily="18" charset="0"/>
                          </a:rPr>
                          <m:t>33</m:t>
                        </m:r>
                      </m:sup>
                    </m:sSup>
                    <m:r>
                      <a:rPr lang="en-US" sz="2000" i="1">
                        <a:latin typeface="Cambria Math" panose="02040503050406030204" pitchFamily="18" charset="0"/>
                      </a:rPr>
                      <m:t> </m:t>
                    </m:r>
                    <m:r>
                      <m:rPr>
                        <m:sty m:val="p"/>
                      </m:rPr>
                      <a:rPr lang="en-US" sz="2000">
                        <a:latin typeface="Cambria Math" panose="02040503050406030204" pitchFamily="18" charset="0"/>
                      </a:rPr>
                      <m:t>kg</m:t>
                    </m:r>
                  </m:oMath>
                </a14:m>
                <a:endParaRPr lang="en-US" sz="2000" dirty="0">
                  <a:latin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Force of entrained ether </a:t>
                </a:r>
                <a14:m>
                  <m:oMath xmlns:m="http://schemas.openxmlformats.org/officeDocument/2006/math">
                    <m:r>
                      <m:rPr>
                        <m:sty m:val="p"/>
                      </m:rPr>
                      <a:rPr lang="en-US" sz="2000">
                        <a:latin typeface="Cambria Math" panose="02040503050406030204" pitchFamily="18" charset="0"/>
                      </a:rPr>
                      <m:t>F</m:t>
                    </m:r>
                    <m:r>
                      <a:rPr lang="en-US" sz="2000">
                        <a:latin typeface="Cambria Math" panose="02040503050406030204" pitchFamily="18" charset="0"/>
                      </a:rPr>
                      <m:t>=</m:t>
                    </m:r>
                    <m:r>
                      <m:rPr>
                        <m:sty m:val="p"/>
                      </m:rPr>
                      <a:rPr lang="en-US" sz="2000">
                        <a:latin typeface="Cambria Math" panose="02040503050406030204" pitchFamily="18" charset="0"/>
                      </a:rPr>
                      <m:t>ma</m:t>
                    </m:r>
                  </m:oMath>
                </a14:m>
                <a:endParaRPr lang="en-US" sz="2000" dirty="0">
                  <a:latin typeface="Cambria" panose="02040503050406030204" pitchFamily="18" charset="0"/>
                  <a:ea typeface="Cambria"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F</m:t>
                      </m:r>
                      <m:r>
                        <a:rPr lang="en-US" sz="2000">
                          <a:latin typeface="Cambria Math" panose="02040503050406030204" pitchFamily="18" charset="0"/>
                        </a:rPr>
                        <m:t>=8.57926×</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a:latin typeface="Cambria Math" panose="02040503050406030204" pitchFamily="18" charset="0"/>
                            </a:rPr>
                            <m:t>33</m:t>
                          </m:r>
                        </m:sup>
                      </m:sSup>
                      <m:r>
                        <a:rPr lang="en-US" sz="2000">
                          <a:latin typeface="Cambria Math" panose="02040503050406030204" pitchFamily="18" charset="0"/>
                        </a:rPr>
                        <m:t>×9.82,</m:t>
                      </m:r>
                      <m:r>
                        <a:rPr lang="en-US" sz="2000" i="1">
                          <a:latin typeface="Cambria Math" panose="02040503050406030204" pitchFamily="18" charset="0"/>
                        </a:rPr>
                        <m:t> </m:t>
                      </m:r>
                      <m:r>
                        <m:rPr>
                          <m:sty m:val="p"/>
                        </m:rPr>
                        <a:rPr lang="en-US" sz="2000">
                          <a:latin typeface="Cambria Math" panose="02040503050406030204" pitchFamily="18" charset="0"/>
                        </a:rPr>
                        <m:t>F</m:t>
                      </m:r>
                      <m:r>
                        <a:rPr lang="en-US" sz="2000">
                          <a:latin typeface="Cambria Math" panose="02040503050406030204" pitchFamily="18" charset="0"/>
                        </a:rPr>
                        <m:t>=8.42483332×</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a:latin typeface="Cambria Math" panose="02040503050406030204" pitchFamily="18" charset="0"/>
                            </a:rPr>
                            <m:t>34</m:t>
                          </m:r>
                        </m:sup>
                      </m:sSup>
                      <m:r>
                        <a:rPr lang="en-US" sz="2000" i="1">
                          <a:latin typeface="Cambria Math" panose="02040503050406030204" pitchFamily="18" charset="0"/>
                        </a:rPr>
                        <m:t> </m:t>
                      </m:r>
                      <m:r>
                        <m:rPr>
                          <m:sty m:val="p"/>
                        </m:rPr>
                        <a:rPr lang="en-US" sz="2000">
                          <a:latin typeface="Cambria Math" panose="02040503050406030204" pitchFamily="18" charset="0"/>
                        </a:rPr>
                        <m:t>N</m:t>
                      </m:r>
                    </m:oMath>
                  </m:oMathPara>
                </a14:m>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Force, F of earth mass, m oscillators, </a:t>
                </a:r>
                <a14:m>
                  <m:oMath xmlns:m="http://schemas.openxmlformats.org/officeDocument/2006/math">
                    <m:r>
                      <a:rPr lang="en-US" sz="2000" i="1">
                        <a:latin typeface="Cambria Math" panose="02040503050406030204" pitchFamily="18" charset="0"/>
                      </a:rPr>
                      <m:t>𝐹</m:t>
                    </m:r>
                    <m:r>
                      <a:rPr lang="en-US" sz="2000" i="1">
                        <a:latin typeface="Cambria Math" panose="02040503050406030204" pitchFamily="18" charset="0"/>
                      </a:rPr>
                      <m:t>=</m:t>
                    </m:r>
                    <m:r>
                      <a:rPr lang="en-US" sz="2000" i="1">
                        <a:latin typeface="Cambria Math" panose="02040503050406030204" pitchFamily="18" charset="0"/>
                      </a:rPr>
                      <m:t>𝑚𝑎</m:t>
                    </m:r>
                  </m:oMath>
                </a14:m>
                <a:endParaRPr lang="en-US" sz="2000" dirty="0">
                  <a:latin typeface="Cambria" panose="02040503050406030204" pitchFamily="18" charset="0"/>
                  <a:ea typeface="Cambria" panose="02040503050406030204" pitchFamily="18" charset="0"/>
                </a:endParaRPr>
              </a:p>
              <a:p>
                <a14:m>
                  <m:oMath xmlns:m="http://schemas.openxmlformats.org/officeDocument/2006/math">
                    <m:r>
                      <a:rPr lang="en-US" sz="2000" i="1">
                        <a:latin typeface="Cambria Math" panose="02040503050406030204" pitchFamily="18" charset="0"/>
                      </a:rPr>
                      <m:t>𝐹</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num>
                      <m:den>
                        <m:r>
                          <a:rPr lang="en-US" sz="2000" i="1">
                            <a:latin typeface="Cambria Math" panose="02040503050406030204" pitchFamily="18" charset="0"/>
                          </a:rPr>
                          <m:t>𝑟</m:t>
                        </m:r>
                      </m:den>
                    </m:f>
                  </m:oMath>
                </a14:m>
                <a:r>
                  <a:rPr lang="en-US" sz="2000" dirty="0">
                    <a:latin typeface="Cambria" panose="02040503050406030204" pitchFamily="18" charset="0"/>
                    <a:ea typeface="Cambria" panose="02040503050406030204" pitchFamily="18" charset="0"/>
                  </a:rPr>
                  <a:t>, </a:t>
                </a:r>
                <a14:m>
                  <m:oMath xmlns:m="http://schemas.openxmlformats.org/officeDocument/2006/math">
                    <m:r>
                      <a:rPr lang="en-US" sz="2000" i="1">
                        <a:latin typeface="Cambria Math" panose="02040503050406030204" pitchFamily="18" charset="0"/>
                      </a:rPr>
                      <m:t>𝐹</m:t>
                    </m:r>
                    <m:r>
                      <a:rPr lang="en-US" sz="2000" i="1">
                        <a:latin typeface="Cambria Math" panose="02040503050406030204" pitchFamily="18" charset="0"/>
                      </a:rPr>
                      <m:t>=8.42483332×</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34</m:t>
                        </m:r>
                      </m:sup>
                    </m:sSup>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num>
                      <m:den>
                        <m:r>
                          <a:rPr lang="en-US" sz="2000" i="1">
                            <a:latin typeface="Cambria Math" panose="02040503050406030204" pitchFamily="18" charset="0"/>
                          </a:rPr>
                          <m:t>6.371×</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6</m:t>
                            </m:r>
                          </m:sup>
                        </m:sSup>
                      </m:den>
                    </m:f>
                  </m:oMath>
                </a14:m>
                <a:r>
                  <a:rPr lang="en-US" sz="2000" dirty="0">
                    <a:latin typeface="Cambria" panose="02040503050406030204" pitchFamily="18" charset="0"/>
                    <a:ea typeface="Cambria" panose="02040503050406030204" pitchFamily="18" charset="0"/>
                  </a:rPr>
                  <a:t>, </a:t>
                </a:r>
              </a:p>
              <a:p>
                <a14:m>
                  <m:oMath xmlns:m="http://schemas.openxmlformats.org/officeDocument/2006/math">
                    <m:r>
                      <a:rPr lang="en-US" sz="2000" i="1">
                        <a:latin typeface="Cambria Math" panose="02040503050406030204" pitchFamily="18" charset="0"/>
                      </a:rPr>
                      <m:t>𝑚</m:t>
                    </m:r>
                    <m:r>
                      <a:rPr lang="en-US" sz="2000" i="1">
                        <a:latin typeface="Cambria Math" panose="02040503050406030204" pitchFamily="18" charset="0"/>
                      </a:rPr>
                      <m:t>=5.9748×</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24</m:t>
                        </m:r>
                      </m:sup>
                    </m:sSup>
                    <m:r>
                      <a:rPr lang="en-US" sz="2000" i="1">
                        <a:latin typeface="Cambria Math" panose="02040503050406030204" pitchFamily="18" charset="0"/>
                      </a:rPr>
                      <m:t> </m:t>
                    </m:r>
                    <m:r>
                      <a:rPr lang="en-US" sz="2000" i="1">
                        <a:latin typeface="Cambria Math" panose="02040503050406030204" pitchFamily="18" charset="0"/>
                      </a:rPr>
                      <m:t>𝑘𝑔</m:t>
                    </m:r>
                  </m:oMath>
                </a14:m>
                <a:r>
                  <a:rPr lang="en-US" sz="2000" dirty="0">
                    <a:latin typeface="Cambria" panose="02040503050406030204" pitchFamily="18" charset="0"/>
                    <a:ea typeface="Cambria" panose="02040503050406030204" pitchFamily="18" charset="0"/>
                  </a:rPr>
                  <a:t> mass of earth</a:t>
                </a:r>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506599" y="938248"/>
                <a:ext cx="8145710" cy="4981492"/>
              </a:xfrm>
              <a:prstGeom prst="rect">
                <a:avLst/>
              </a:prstGeom>
              <a:blipFill>
                <a:blip r:embed="rId2" cstate="print"/>
                <a:stretch>
                  <a:fillRect l="-749" b="-1224"/>
                </a:stretch>
              </a:blipFill>
            </p:spPr>
            <p:txBody>
              <a:bodyPr/>
              <a:lstStyle/>
              <a:p>
                <a:r>
                  <a:rPr lang="en-US">
                    <a:noFill/>
                  </a:rPr>
                  <a:t> </a:t>
                </a:r>
              </a:p>
            </p:txBody>
          </p:sp>
        </mc:Fallback>
      </mc:AlternateContent>
    </p:spTree>
    <p:extLst>
      <p:ext uri="{BB962C8B-B14F-4D97-AF65-F5344CB8AC3E}">
        <p14:creationId xmlns:p14="http://schemas.microsoft.com/office/powerpoint/2010/main" xmlns="" val="63177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F1286DF3-CA01-4A23-BF72-213DA8D6EB55}"/>
              </a:ext>
            </a:extLst>
          </p:cNvPr>
          <p:cNvSpPr>
            <a:spLocks noGrp="1"/>
          </p:cNvSpPr>
          <p:nvPr>
            <p:ph type="dt" sz="half" idx="10"/>
          </p:nvPr>
        </p:nvSpPr>
        <p:spPr>
          <a:xfrm>
            <a:off x="0" y="6492875"/>
            <a:ext cx="2743200" cy="365125"/>
          </a:xfrm>
        </p:spPr>
        <p:txBody>
          <a:bodyPr/>
          <a:lstStyle/>
          <a:p>
            <a:r>
              <a:rPr lang="en-US" dirty="0">
                <a:solidFill>
                  <a:schemeClr val="tx1"/>
                </a:solidFill>
                <a:latin typeface="Cambria" panose="02040503050406030204" pitchFamily="18" charset="0"/>
              </a:rPr>
              <a:t>© Francis Fernandes, 2018</a:t>
            </a:r>
          </a:p>
        </p:txBody>
      </p:sp>
      <p:sp>
        <p:nvSpPr>
          <p:cNvPr id="5" name="Slide Number Placeholder 4">
            <a:extLst>
              <a:ext uri="{FF2B5EF4-FFF2-40B4-BE49-F238E27FC236}">
                <a16:creationId xmlns:a16="http://schemas.microsoft.com/office/drawing/2014/main" xmlns="" id="{1F31FA21-4124-477F-9BAB-A726C8ED821E}"/>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15</a:t>
            </a:fld>
            <a:endParaRPr lang="en-US" b="1" dirty="0">
              <a:solidFill>
                <a:schemeClr val="tx1"/>
              </a:solidFill>
              <a:latin typeface="Cambria" panose="02040503050406030204" pitchFamily="18" charset="0"/>
            </a:endParaRPr>
          </a:p>
        </p:txBody>
      </p:sp>
      <p:sp>
        <p:nvSpPr>
          <p:cNvPr id="17" name="Rectangle 13">
            <a:extLst>
              <a:ext uri="{FF2B5EF4-FFF2-40B4-BE49-F238E27FC236}">
                <a16:creationId xmlns:a16="http://schemas.microsoft.com/office/drawing/2014/main" xmlns="" id="{3A143566-3115-4934-AE4B-C27CEB820B0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5">
            <a:extLst>
              <a:ext uri="{FF2B5EF4-FFF2-40B4-BE49-F238E27FC236}">
                <a16:creationId xmlns:a16="http://schemas.microsoft.com/office/drawing/2014/main" xmlns="" id="{126F5D02-22A4-40CA-9FFD-85B34E44D341}"/>
              </a:ext>
            </a:extLst>
          </p:cNvPr>
          <p:cNvSpPr>
            <a:spLocks noChangeArrowheads="1"/>
          </p:cNvSpPr>
          <p:nvPr/>
        </p:nvSpPr>
        <p:spPr bwMode="auto">
          <a:xfrm flipV="1">
            <a:off x="0" y="-264794"/>
            <a:ext cx="1216506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xmlns="" id="{67D9FB18-5025-4231-95A0-22C94FF58C30}"/>
              </a:ext>
            </a:extLst>
          </p:cNvPr>
          <p:cNvSpPr>
            <a:spLocks noChangeArrowheads="1"/>
          </p:cNvSpPr>
          <p:nvPr/>
        </p:nvSpPr>
        <p:spPr bwMode="auto">
          <a:xfrm>
            <a:off x="6347790" y="3957954"/>
            <a:ext cx="34509667"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4">
            <a:extLst>
              <a:ext uri="{FF2B5EF4-FFF2-40B4-BE49-F238E27FC236}">
                <a16:creationId xmlns:a16="http://schemas.microsoft.com/office/drawing/2014/main" xmlns="" id="{239B70B3-57AA-4158-90EC-5835DE4E1DF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F81ADBEB-298A-4B19-AFBD-7852EC3AE824}"/>
                  </a:ext>
                </a:extLst>
              </p:cNvPr>
              <p:cNvSpPr txBox="1"/>
              <p:nvPr/>
            </p:nvSpPr>
            <p:spPr>
              <a:xfrm>
                <a:off x="4716314" y="1859079"/>
                <a:ext cx="6810241" cy="3139834"/>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𝐸𝑎𝑟𝑡h</m:t>
                          </m:r>
                        </m:sub>
                      </m:sSub>
                      <m:r>
                        <a:rPr lang="en-US" sz="200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𝑐</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𝑀</m:t>
                          </m:r>
                        </m:e>
                        <m:sub>
                          <m:r>
                            <a:rPr lang="en-US" sz="2000" b="0" i="1" smtClean="0">
                              <a:latin typeface="Cambria Math" panose="02040503050406030204" pitchFamily="18" charset="0"/>
                              <a:ea typeface="Cambria Math" panose="02040503050406030204" pitchFamily="18" charset="0"/>
                            </a:rPr>
                            <m:t>𝐸𝑡h𝑒𝑟</m:t>
                          </m:r>
                        </m:sub>
                      </m:sSub>
                      <m:r>
                        <a:rPr lang="en-US" sz="200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𝑣</m:t>
                          </m:r>
                        </m:e>
                        <m:sup>
                          <m:r>
                            <a:rPr lang="en-US" sz="2000" b="0" i="1" smtClean="0">
                              <a:latin typeface="Cambria Math" panose="02040503050406030204" pitchFamily="18" charset="0"/>
                              <a:ea typeface="Cambria Math" panose="02040503050406030204" pitchFamily="18" charset="0"/>
                            </a:rPr>
                            <m:t>2</m:t>
                          </m:r>
                        </m:sup>
                      </m:sSup>
                    </m:oMath>
                  </m:oMathPara>
                </a14:m>
                <a:endParaRPr lang="en-US" sz="2000" dirty="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=7.911×</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3</m:t>
                          </m:r>
                        </m:sup>
                      </m:sSup>
                      <m:f>
                        <m:fPr>
                          <m:type m:val="lin"/>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𝑚</m:t>
                          </m:r>
                        </m:num>
                        <m:den>
                          <m:r>
                            <a:rPr lang="en-US" sz="2000" b="0" i="1" smtClean="0">
                              <a:latin typeface="Cambria Math" panose="02040503050406030204" pitchFamily="18" charset="0"/>
                              <a:ea typeface="Cambria Math" panose="02040503050406030204" pitchFamily="18" charset="0"/>
                            </a:rPr>
                            <m:t>𝑠</m:t>
                          </m:r>
                        </m:den>
                      </m:f>
                    </m:oMath>
                  </m:oMathPara>
                </a14:m>
                <a:endParaRPr lang="en-US" sz="2000" b="0" dirty="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𝑣</m:t>
                              </m:r>
                            </m:e>
                            <m:sup>
                              <m:r>
                                <a:rPr lang="en-US" sz="2000" b="0" i="1" smtClean="0">
                                  <a:latin typeface="Cambria Math" panose="02040503050406030204" pitchFamily="18" charset="0"/>
                                  <a:ea typeface="Cambria Math" panose="02040503050406030204" pitchFamily="18" charset="0"/>
                                </a:rPr>
                                <m:t>2</m:t>
                              </m:r>
                            </m:sup>
                          </m:sSup>
                        </m:num>
                        <m:den>
                          <m:r>
                            <a:rPr lang="en-US" sz="2000" b="0" i="1" smtClean="0">
                              <a:latin typeface="Cambria Math" panose="02040503050406030204" pitchFamily="18" charset="0"/>
                              <a:ea typeface="Cambria Math" panose="02040503050406030204" pitchFamily="18" charset="0"/>
                            </a:rPr>
                            <m:t>𝑅</m:t>
                          </m:r>
                        </m:den>
                      </m:f>
                      <m:r>
                        <a:rPr lang="en-US" sz="2000" b="0" i="1" smtClean="0">
                          <a:latin typeface="Cambria Math" panose="02040503050406030204" pitchFamily="18" charset="0"/>
                          <a:ea typeface="Cambria Math" panose="02040503050406030204" pitchFamily="18" charset="0"/>
                        </a:rPr>
                        <m:t> </m:t>
                      </m:r>
                    </m:oMath>
                  </m:oMathPara>
                </a14:m>
                <a:endParaRPr lang="en-US" sz="2000" b="0" i="1"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6.258604245×</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7</m:t>
                              </m:r>
                            </m:sup>
                          </m:sSup>
                        </m:num>
                        <m:den>
                          <m:r>
                            <a:rPr lang="en-US" sz="2000" b="0" i="1" smtClean="0">
                              <a:latin typeface="Cambria Math" panose="02040503050406030204" pitchFamily="18" charset="0"/>
                              <a:ea typeface="Cambria Math" panose="02040503050406030204" pitchFamily="18" charset="0"/>
                            </a:rPr>
                            <m:t>6.371×</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6</m:t>
                              </m:r>
                            </m:sup>
                          </m:sSup>
                        </m:den>
                      </m:f>
                    </m:oMath>
                  </m:oMathPara>
                </a14:m>
                <a:endParaRPr lang="en-US" sz="2000" b="0" dirty="0">
                  <a:ea typeface="Cambria Math" panose="02040503050406030204" pitchFamily="18" charset="0"/>
                </a:endParaRPr>
              </a:p>
              <a:p>
                <a:endParaRPr lang="en-US" dirty="0"/>
              </a:p>
            </p:txBody>
          </p:sp>
        </mc:Choice>
        <mc:Fallback>
          <p:sp>
            <p:nvSpPr>
              <p:cNvPr id="3" name="TextBox 2">
                <a:extLst>
                  <a:ext uri="{FF2B5EF4-FFF2-40B4-BE49-F238E27FC236}">
                    <a16:creationId xmlns:a16="http://schemas.microsoft.com/office/drawing/2014/main" xmlns="" xmlns:a14="http://schemas.microsoft.com/office/drawing/2010/main" id="{F81ADBEB-298A-4B19-AFBD-7852EC3AE824}"/>
                  </a:ext>
                </a:extLst>
              </p:cNvPr>
              <p:cNvSpPr txBox="1">
                <a:spLocks noRot="1" noChangeAspect="1" noMove="1" noResize="1" noEditPoints="1" noAdjustHandles="1" noChangeArrowheads="1" noChangeShapeType="1" noTextEdit="1"/>
              </p:cNvSpPr>
              <p:nvPr/>
            </p:nvSpPr>
            <p:spPr>
              <a:xfrm>
                <a:off x="4716314" y="1859079"/>
                <a:ext cx="6810241" cy="3139834"/>
              </a:xfrm>
              <a:prstGeom prst="rect">
                <a:avLst/>
              </a:prstGeom>
              <a:blipFill>
                <a:blip r:embed="rId2" cstate="print"/>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xmlns="" id="{E8EE08E9-1E9D-45A7-A682-92C9EEC8BD21}"/>
              </a:ext>
            </a:extLst>
          </p:cNvPr>
          <p:cNvSpPr/>
          <p:nvPr/>
        </p:nvSpPr>
        <p:spPr>
          <a:xfrm>
            <a:off x="3200340" y="3244330"/>
            <a:ext cx="4306956" cy="369332"/>
          </a:xfrm>
          <a:prstGeom prst="rect">
            <a:avLst/>
          </a:prstGeom>
        </p:spPr>
        <p:txBody>
          <a:bodyPr wrap="square">
            <a:spAutoFit/>
          </a:bodyPr>
          <a:lstStyle/>
          <a:p>
            <a:r>
              <a:rPr lang="en-IN" dirty="0">
                <a:highlight>
                  <a:srgbClr val="66CCFF"/>
                </a:highlight>
                <a:latin typeface="Cambria" panose="02040503050406030204" pitchFamily="18" charset="0"/>
              </a:rPr>
              <a:t>All matter is already at the speed of light</a:t>
            </a:r>
            <a:endParaRPr lang="en-US" dirty="0"/>
          </a:p>
        </p:txBody>
      </p:sp>
      <p:sp>
        <p:nvSpPr>
          <p:cNvPr id="12" name="Rectangle 11">
            <a:extLst>
              <a:ext uri="{FF2B5EF4-FFF2-40B4-BE49-F238E27FC236}">
                <a16:creationId xmlns:a16="http://schemas.microsoft.com/office/drawing/2014/main" xmlns="" id="{82DCCC11-5C03-49A1-BFF8-352A28AB221C}"/>
              </a:ext>
            </a:extLst>
          </p:cNvPr>
          <p:cNvSpPr/>
          <p:nvPr/>
        </p:nvSpPr>
        <p:spPr>
          <a:xfrm>
            <a:off x="-1" y="723548"/>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82BC510-DFDD-46E9-A497-163413FEB0CE}"/>
              </a:ext>
            </a:extLst>
          </p:cNvPr>
          <p:cNvSpPr>
            <a:spLocks noGrp="1"/>
          </p:cNvSpPr>
          <p:nvPr>
            <p:ph type="title"/>
          </p:nvPr>
        </p:nvSpPr>
        <p:spPr>
          <a:xfrm>
            <a:off x="-1" y="2766215"/>
            <a:ext cx="3028426" cy="1325563"/>
          </a:xfrm>
        </p:spPr>
        <p:txBody>
          <a:bodyPr>
            <a:normAutofit/>
          </a:bodyPr>
          <a:lstStyle/>
          <a:p>
            <a:pPr algn="ctr"/>
            <a:r>
              <a:rPr lang="en-IN" sz="2400" dirty="0">
                <a:solidFill>
                  <a:schemeClr val="tx1"/>
                </a:solidFill>
                <a:latin typeface="Cambria" panose="02040503050406030204" pitchFamily="18" charset="0"/>
              </a:rPr>
              <a:t>Energy of Earth is balanced by Energy of Ether</a:t>
            </a:r>
            <a:endParaRPr lang="en-US" sz="2400" dirty="0">
              <a:solidFill>
                <a:schemeClr val="tx1"/>
              </a:solidFill>
              <a:latin typeface="Cambria" panose="02040503050406030204" pitchFamily="18" charset="0"/>
            </a:endParaRPr>
          </a:p>
        </p:txBody>
      </p:sp>
    </p:spTree>
    <p:extLst>
      <p:ext uri="{BB962C8B-B14F-4D97-AF65-F5344CB8AC3E}">
        <p14:creationId xmlns:p14="http://schemas.microsoft.com/office/powerpoint/2010/main" xmlns="" val="103431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16</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1" y="723548"/>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155195" y="1536170"/>
            <a:ext cx="2483141" cy="3785652"/>
          </a:xfrm>
          <a:prstGeom prst="rect">
            <a:avLst/>
          </a:prstGeom>
          <a:noFill/>
        </p:spPr>
        <p:txBody>
          <a:bodyPr wrap="square" rtlCol="0">
            <a:spAutoFit/>
          </a:bodyPr>
          <a:lstStyle/>
          <a:p>
            <a:pPr algn="r"/>
            <a:r>
              <a:rPr lang="en-US" sz="2400" dirty="0">
                <a:latin typeface="Cambria" panose="02040503050406030204" pitchFamily="18" charset="0"/>
                <a:ea typeface="Cambria" panose="02040503050406030204" pitchFamily="18" charset="0"/>
              </a:rPr>
              <a:t>Newton’s </a:t>
            </a:r>
          </a:p>
          <a:p>
            <a:pPr algn="r"/>
            <a:r>
              <a:rPr lang="en-US" sz="2400" dirty="0">
                <a:latin typeface="Cambria" panose="02040503050406030204" pitchFamily="18" charset="0"/>
                <a:ea typeface="Cambria" panose="02040503050406030204" pitchFamily="18" charset="0"/>
              </a:rPr>
              <a:t>Ether Gravity</a:t>
            </a:r>
          </a:p>
          <a:p>
            <a:pPr algn="r"/>
            <a:endParaRPr lang="en-US" sz="2400" dirty="0">
              <a:latin typeface="Cambria" panose="02040503050406030204" pitchFamily="18" charset="0"/>
              <a:ea typeface="Cambria" panose="02040503050406030204" pitchFamily="18" charset="0"/>
            </a:endParaRPr>
          </a:p>
          <a:p>
            <a:pPr algn="r"/>
            <a:r>
              <a:rPr lang="en-US" sz="2400" dirty="0">
                <a:latin typeface="Cambria" panose="02040503050406030204" pitchFamily="18" charset="0"/>
                <a:ea typeface="Cambria" panose="02040503050406030204" pitchFamily="18" charset="0"/>
              </a:rPr>
              <a:t>Works at the atomic and galactic scales</a:t>
            </a:r>
          </a:p>
          <a:p>
            <a:pPr algn="r"/>
            <a:endParaRPr lang="en-US" sz="2400" dirty="0">
              <a:latin typeface="Cambria" panose="02040503050406030204" pitchFamily="18" charset="0"/>
              <a:ea typeface="Cambria" panose="02040503050406030204" pitchFamily="18" charset="0"/>
            </a:endParaRPr>
          </a:p>
          <a:p>
            <a:pPr algn="r"/>
            <a:r>
              <a:rPr lang="en-US" sz="2400" dirty="0">
                <a:latin typeface="Cambria" panose="02040503050406030204" pitchFamily="18" charset="0"/>
                <a:ea typeface="Cambria" panose="02040503050406030204" pitchFamily="18" charset="0"/>
              </a:rPr>
              <a:t>Example of an electron as a test particle</a:t>
            </a:r>
            <a:endParaRPr lang="en-US" sz="400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656203" y="905132"/>
                <a:ext cx="8145710" cy="5047728"/>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Einstein’s Equation:</a:t>
                </a:r>
                <a14:m>
                  <m:oMath xmlns:m="http://schemas.openxmlformats.org/officeDocument/2006/math">
                    <m:r>
                      <a:rPr lang="en-US" sz="2000" i="1">
                        <a:latin typeface="Cambria Math" panose="02040503050406030204" pitchFamily="18" charset="0"/>
                      </a:rPr>
                      <m:t>  </m:t>
                    </m:r>
                  </m:oMath>
                </a14:m>
                <a:endParaRPr lang="en-US" sz="2000" i="1"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0</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oMath>
                  </m:oMathPara>
                </a14:m>
                <a:endParaRPr lang="en-US" sz="2000"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=9.1093826×</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−31</m:t>
                          </m:r>
                        </m:sup>
                      </m:sSup>
                      <m:r>
                        <a:rPr lang="en-US" sz="2000" i="1">
                          <a:latin typeface="Cambria Math" panose="02040503050406030204" pitchFamily="18" charset="0"/>
                        </a:rPr>
                        <m:t>×8.987551787×</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16</m:t>
                          </m:r>
                        </m:sup>
                      </m:sSup>
                    </m:oMath>
                  </m:oMathPara>
                </a14:m>
                <a:endParaRPr lang="en-US" sz="2000"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=8.187104787×</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−14</m:t>
                          </m:r>
                        </m:sup>
                      </m:sSup>
                      <m:r>
                        <a:rPr lang="en-US" sz="2000" i="1">
                          <a:latin typeface="Cambria Math" panose="02040503050406030204" pitchFamily="18" charset="0"/>
                        </a:rPr>
                        <m:t> </m:t>
                      </m:r>
                      <m:r>
                        <a:rPr lang="en-US" sz="2000" i="1">
                          <a:latin typeface="Cambria Math" panose="02040503050406030204" pitchFamily="18" charset="0"/>
                        </a:rPr>
                        <m:t>𝐽</m:t>
                      </m:r>
                    </m:oMath>
                  </m:oMathPara>
                </a14:m>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Coulomb’s equation: </a:t>
                </a:r>
                <a:endParaRPr lang="en-US" sz="2000" i="1"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oMath>
                  </m:oMathPara>
                </a14:m>
                <a:endParaRPr lang="en-US" sz="2000"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8.987551787×</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9</m:t>
                              </m:r>
                            </m:sup>
                          </m:sSup>
                          <m:r>
                            <a:rPr lang="en-US" sz="2000" i="1">
                              <a:latin typeface="Cambria Math" panose="02040503050406030204" pitchFamily="18" charset="0"/>
                            </a:rPr>
                            <m:t>×(1.60217653×</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−19</m:t>
                              </m:r>
                            </m:sup>
                          </m:sSup>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num>
                        <m:den>
                          <m:r>
                            <a:rPr lang="en-US" sz="2000" i="1">
                              <a:latin typeface="Cambria Math" panose="02040503050406030204" pitchFamily="18" charset="0"/>
                            </a:rPr>
                            <m:t>2.817940325×</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15</m:t>
                              </m:r>
                            </m:sup>
                          </m:sSup>
                        </m:den>
                      </m:f>
                    </m:oMath>
                  </m:oMathPara>
                </a14:m>
                <a:endParaRPr lang="en-US" sz="2000"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𝐸</m:t>
                      </m:r>
                      <m:r>
                        <a:rPr lang="en-US" sz="2000" i="1">
                          <a:latin typeface="Cambria Math" panose="02040503050406030204" pitchFamily="18" charset="0"/>
                        </a:rPr>
                        <m:t>=8.187104787×</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−14</m:t>
                          </m:r>
                        </m:sup>
                      </m:sSup>
                      <m:r>
                        <a:rPr lang="en-US" sz="2000" i="1">
                          <a:latin typeface="Cambria Math" panose="02040503050406030204" pitchFamily="18" charset="0"/>
                        </a:rPr>
                        <m:t>𝐽</m:t>
                      </m:r>
                    </m:oMath>
                  </m:oMathPara>
                </a14:m>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Newton’s equation: </a:t>
                </a:r>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𝐺</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oMath>
                  </m:oMathPara>
                </a14:m>
                <a:endParaRPr lang="en-US" sz="2000"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6.674199942×</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−11</m:t>
                              </m:r>
                            </m:sup>
                          </m:sSup>
                          <m:r>
                            <a:rPr lang="en-US" sz="2000" i="1">
                              <a:latin typeface="Cambria Math" panose="02040503050406030204" pitchFamily="18" charset="0"/>
                            </a:rPr>
                            <m:t>×(1.859222909×</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−9</m:t>
                              </m:r>
                            </m:sup>
                          </m:sSup>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num>
                        <m:den>
                          <m:r>
                            <a:rPr lang="en-US" sz="2000" i="1">
                              <a:latin typeface="Cambria Math" panose="02040503050406030204" pitchFamily="18" charset="0"/>
                            </a:rPr>
                            <m:t>2.817940325×</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15</m:t>
                              </m:r>
                            </m:sup>
                          </m:sSup>
                        </m:den>
                      </m:f>
                    </m:oMath>
                  </m:oMathPara>
                </a14:m>
                <a:endParaRPr lang="en-US" sz="2000"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𝐸</m:t>
                      </m:r>
                      <m:r>
                        <a:rPr lang="en-US" sz="2000" i="1">
                          <a:latin typeface="Cambria Math" panose="02040503050406030204" pitchFamily="18" charset="0"/>
                        </a:rPr>
                        <m:t>=8.187104787×</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−14</m:t>
                          </m:r>
                        </m:sup>
                      </m:sSup>
                      <m:r>
                        <a:rPr lang="en-US" sz="2000" i="1">
                          <a:latin typeface="Cambria Math" panose="02040503050406030204" pitchFamily="18" charset="0"/>
                        </a:rPr>
                        <m:t> </m:t>
                      </m:r>
                      <m:r>
                        <a:rPr lang="en-US" sz="2000" i="1">
                          <a:latin typeface="Cambria Math" panose="02040503050406030204" pitchFamily="18" charset="0"/>
                        </a:rPr>
                        <m:t>𝐽</m:t>
                      </m:r>
                    </m:oMath>
                  </m:oMathPara>
                </a14:m>
                <a:endParaRPr lang="en-US" sz="2000" dirty="0">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656203" y="905132"/>
                <a:ext cx="8145710" cy="5047728"/>
              </a:xfrm>
              <a:prstGeom prst="rect">
                <a:avLst/>
              </a:prstGeom>
              <a:blipFill>
                <a:blip r:embed="rId2" cstate="print"/>
                <a:stretch>
                  <a:fillRect l="-823" t="-603" b="-724"/>
                </a:stretch>
              </a:blipFill>
            </p:spPr>
            <p:txBody>
              <a:bodyPr/>
              <a:lstStyle/>
              <a:p>
                <a:r>
                  <a:rPr lang="en-US">
                    <a:noFill/>
                  </a:rPr>
                  <a:t> </a:t>
                </a:r>
              </a:p>
            </p:txBody>
          </p:sp>
        </mc:Fallback>
      </mc:AlternateContent>
    </p:spTree>
    <p:extLst>
      <p:ext uri="{BB962C8B-B14F-4D97-AF65-F5344CB8AC3E}">
        <p14:creationId xmlns:p14="http://schemas.microsoft.com/office/powerpoint/2010/main" xmlns="" val="392967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17</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1" y="723548"/>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1" y="2828830"/>
            <a:ext cx="3028424" cy="1200329"/>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rPr>
              <a:t>Newton’s Gravitational Constant</a:t>
            </a:r>
            <a:endParaRPr lang="en-US" sz="400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614258" y="1337301"/>
                <a:ext cx="7895437" cy="4183389"/>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Energy is expressed in the various structures that constitute the H-molecule.</a:t>
                </a:r>
              </a:p>
              <a:p>
                <a:pPr algn="ctr"/>
                <a:r>
                  <a:rPr lang="en-US" dirty="0">
                    <a:latin typeface="Cambria" panose="02040503050406030204" pitchFamily="18" charset="0"/>
                    <a:ea typeface="Cambria"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2</m:t>
                            </m:r>
                          </m:sub>
                        </m:sSub>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1927.31</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𝑇𝑒𝑚𝑝</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186</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=3</m:t>
                    </m:r>
                    <m:r>
                      <a:rPr lang="en-US" i="1">
                        <a:latin typeface="Cambria Math" panose="02040503050406030204" pitchFamily="18" charset="0"/>
                      </a:rPr>
                      <m:t>𝑘</m:t>
                    </m:r>
                    <m:r>
                      <a:rPr lang="en-US" i="1">
                        <a:latin typeface="Cambria Math" panose="02040503050406030204" pitchFamily="18" charset="0"/>
                      </a:rPr>
                      <m:t>×300=</m:t>
                    </m:r>
                    <m:r>
                      <a:rPr lang="en-US" i="1">
                        <a:latin typeface="Cambria Math" panose="02040503050406030204" pitchFamily="18" charset="0"/>
                      </a:rPr>
                      <m:t>h𝑓</m:t>
                    </m:r>
                  </m:oMath>
                </a14:m>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Notice that there are 3 masses involved- The hydrogen molecule, the temperature photon and 186-ether.</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𝑟</m:t>
                          </m:r>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𝑇𝑒𝑚𝑝</m:t>
                              </m:r>
                            </m:sub>
                          </m:sSub>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1.380668031×</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−36</m:t>
                              </m:r>
                            </m:sup>
                          </m:sSup>
                        </m:num>
                        <m:den>
                          <m:r>
                            <a:rPr lang="en-US" i="1">
                              <a:latin typeface="Cambria Math" panose="02040503050406030204" pitchFamily="18" charset="0"/>
                            </a:rPr>
                            <m:t>1.382580326×</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−37</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m:oMathPara>
                </a14:m>
                <a:endParaRPr lang="en-US" dirty="0">
                  <a:latin typeface="Cambria" panose="02040503050406030204" pitchFamily="18" charset="0"/>
                  <a:ea typeface="Cambria"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oMath>
                  </m:oMathPara>
                </a14:m>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Utilizing the charge squared formula above, the corresponding radii for the 3 masses are,</a:t>
                </a:r>
              </a:p>
              <a:p>
                <a:pPr algn="ctr"/>
                <a:r>
                  <a:rPr lang="en-US" dirty="0">
                    <a:latin typeface="Cambria" panose="02040503050406030204" pitchFamily="18" charset="0"/>
                    <a:ea typeface="Cambria"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2</m:t>
                            </m:r>
                          </m:sub>
                        </m:sSub>
                      </m:sub>
                    </m:sSub>
                    <m:r>
                      <a:rPr lang="en-US" i="1">
                        <a:latin typeface="Cambria Math" panose="02040503050406030204" pitchFamily="18" charset="0"/>
                      </a:rPr>
                      <m:t>=7.673488995×</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−19</m:t>
                        </m:r>
                      </m:sup>
                    </m:sSup>
                    <m:r>
                      <a:rPr lang="en-US" i="1">
                        <a:latin typeface="Cambria Math" panose="02040503050406030204" pitchFamily="18" charset="0"/>
                      </a:rPr>
                      <m:t> </m:t>
                    </m:r>
                    <m:r>
                      <a:rPr lang="en-US" i="1">
                        <a:latin typeface="Cambria Math" panose="02040503050406030204" pitchFamily="18" charset="0"/>
                      </a:rPr>
                      <m:t>𝑚</m:t>
                    </m:r>
                  </m:oMath>
                </a14:m>
                <a:endParaRPr lang="en-US" dirty="0">
                  <a:latin typeface="Cambria" panose="02040503050406030204" pitchFamily="18" charset="0"/>
                  <a:ea typeface="Cambria"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186</m:t>
                          </m:r>
                        </m:sub>
                      </m:sSub>
                      <m:r>
                        <a:rPr lang="en-US" i="1">
                          <a:latin typeface="Cambria Math" panose="02040503050406030204" pitchFamily="18" charset="0"/>
                        </a:rPr>
                        <m:t>=1.380668031×</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−36</m:t>
                          </m:r>
                        </m:sup>
                      </m:sSup>
                      <m:r>
                        <a:rPr lang="en-US" i="1">
                          <a:latin typeface="Cambria Math" panose="02040503050406030204" pitchFamily="18" charset="0"/>
                        </a:rPr>
                        <m:t> </m:t>
                      </m:r>
                      <m:r>
                        <a:rPr lang="en-US" i="1">
                          <a:latin typeface="Cambria Math" panose="02040503050406030204" pitchFamily="18" charset="0"/>
                        </a:rPr>
                        <m:t>𝑚</m:t>
                      </m:r>
                    </m:oMath>
                  </m:oMathPara>
                </a14:m>
                <a:endParaRPr lang="en-US" dirty="0">
                  <a:latin typeface="Cambria" panose="02040503050406030204" pitchFamily="18" charset="0"/>
                  <a:ea typeface="Cambria"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𝑡𝑒𝑚𝑝</m:t>
                          </m:r>
                        </m:sub>
                      </m:sSub>
                      <m:r>
                        <a:rPr lang="en-US" i="1">
                          <a:latin typeface="Cambria Math" panose="02040503050406030204" pitchFamily="18" charset="0"/>
                        </a:rPr>
                        <m:t>=1.856651353×</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−8 </m:t>
                          </m:r>
                        </m:sup>
                      </m:sSup>
                      <m:r>
                        <a:rPr lang="en-US" i="1">
                          <a:latin typeface="Cambria Math" panose="02040503050406030204" pitchFamily="18" charset="0"/>
                        </a:rPr>
                        <m:t>𝑚</m:t>
                      </m:r>
                    </m:oMath>
                  </m:oMathPara>
                </a14:m>
                <a:endParaRPr lang="en-US" dirty="0">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614258" y="1337301"/>
                <a:ext cx="7895437" cy="4183389"/>
              </a:xfrm>
              <a:prstGeom prst="rect">
                <a:avLst/>
              </a:prstGeom>
              <a:blipFill>
                <a:blip r:embed="rId2" cstate="print"/>
                <a:stretch>
                  <a:fillRect l="-695" t="-873"/>
                </a:stretch>
              </a:blipFill>
            </p:spPr>
            <p:txBody>
              <a:bodyPr/>
              <a:lstStyle/>
              <a:p>
                <a:r>
                  <a:rPr lang="en-US">
                    <a:noFill/>
                  </a:rPr>
                  <a:t> </a:t>
                </a:r>
              </a:p>
            </p:txBody>
          </p:sp>
        </mc:Fallback>
      </mc:AlternateContent>
    </p:spTree>
    <p:extLst>
      <p:ext uri="{BB962C8B-B14F-4D97-AF65-F5344CB8AC3E}">
        <p14:creationId xmlns:p14="http://schemas.microsoft.com/office/powerpoint/2010/main" xmlns="" val="183353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18</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1" y="723548"/>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1" y="2982721"/>
            <a:ext cx="3028426" cy="830997"/>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rPr>
              <a:t>Source of Acceleration</a:t>
            </a: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248826" y="3613421"/>
                <a:ext cx="7895437" cy="11719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𝑒𝑉</m:t>
                          </m:r>
                        </m:num>
                        <m:den>
                          <m:r>
                            <a:rPr lang="en-US" i="1">
                              <a:latin typeface="Cambria Math" panose="02040503050406030204" pitchFamily="18" charset="0"/>
                            </a:rPr>
                            <m:t>𝑒</m:t>
                          </m:r>
                        </m:den>
                      </m:f>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 </m:t>
                      </m:r>
                      <m:r>
                        <m:rPr>
                          <m:sty m:val="p"/>
                        </m:rPr>
                        <a:rPr lang="en-US">
                          <a:latin typeface="Cambria Math" panose="02040503050406030204" pitchFamily="18" charset="0"/>
                        </a:rPr>
                        <m:t>and</m:t>
                      </m:r>
                      <m:r>
                        <a:rPr lang="en-US">
                          <a:latin typeface="Cambria Math" panose="02040503050406030204" pitchFamily="18" charset="0"/>
                        </a:rPr>
                        <m:t> </m:t>
                      </m:r>
                      <m:r>
                        <m:rPr>
                          <m:sty m:val="p"/>
                        </m:rPr>
                        <a:rPr lang="en-US">
                          <a:latin typeface="Cambria Math" panose="02040503050406030204" pitchFamily="18" charset="0"/>
                        </a:rPr>
                        <m:t>eVe</m:t>
                      </m:r>
                      <m:r>
                        <a:rPr lang="en-US">
                          <a:latin typeface="Cambria Math" panose="02040503050406030204" pitchFamily="18" charset="0"/>
                        </a:rPr>
                        <m:t>=</m:t>
                      </m:r>
                      <m:r>
                        <m:rPr>
                          <m:sty m:val="p"/>
                        </m:rPr>
                        <a:rPr lang="en-US">
                          <a:latin typeface="Cambria Math" panose="02040503050406030204" pitchFamily="18" charset="0"/>
                        </a:rPr>
                        <m:t>m</m:t>
                      </m:r>
                      <m:sSup>
                        <m:sSupPr>
                          <m:ctrlPr>
                            <a:rPr lang="en-US" i="1">
                              <a:latin typeface="Cambria Math" panose="02040503050406030204" pitchFamily="18" charset="0"/>
                            </a:rPr>
                          </m:ctrlPr>
                        </m:sSupPr>
                        <m:e>
                          <m:r>
                            <m:rPr>
                              <m:sty m:val="p"/>
                            </m:rPr>
                            <a:rPr lang="en-US">
                              <a:latin typeface="Cambria Math" panose="02040503050406030204" pitchFamily="18" charset="0"/>
                            </a:rPr>
                            <m:t>c</m:t>
                          </m:r>
                        </m:e>
                        <m:sup>
                          <m:r>
                            <a:rPr lang="en-US" i="1">
                              <a:latin typeface="Cambria Math" panose="02040503050406030204" pitchFamily="18" charset="0"/>
                            </a:rPr>
                            <m:t>2</m:t>
                          </m:r>
                        </m:sup>
                      </m:sSup>
                      <m:r>
                        <a:rPr lang="en-US">
                          <a:latin typeface="Cambria Math" panose="02040503050406030204" pitchFamily="18" charset="0"/>
                        </a:rPr>
                        <m:t> </m:t>
                      </m:r>
                      <m:r>
                        <m:rPr>
                          <m:sty m:val="p"/>
                        </m:rPr>
                        <a:rPr lang="en-US">
                          <a:latin typeface="Cambria Math" panose="02040503050406030204" pitchFamily="18" charset="0"/>
                        </a:rPr>
                        <m:t>Joules</m:t>
                      </m:r>
                      <m:r>
                        <a:rPr lang="en-US">
                          <a:latin typeface="Cambria Math" panose="02040503050406030204" pitchFamily="18" charset="0"/>
                        </a:rPr>
                        <m:t> </m:t>
                      </m:r>
                      <m:r>
                        <m:rPr>
                          <m:sty m:val="p"/>
                        </m:rPr>
                        <a:rPr lang="en-US">
                          <a:latin typeface="Cambria Math" panose="02040503050406030204" pitchFamily="18" charset="0"/>
                        </a:rPr>
                        <m:t>and</m:t>
                      </m:r>
                      <m:r>
                        <a:rPr lang="en-US">
                          <a:latin typeface="Cambria Math" panose="02040503050406030204" pitchFamily="18" charset="0"/>
                        </a:rPr>
                        <m:t> </m:t>
                      </m:r>
                      <m:r>
                        <m:rPr>
                          <m:sty m:val="p"/>
                        </m:rPr>
                        <a:rPr lang="en-US">
                          <a:latin typeface="Cambria Math" panose="02040503050406030204" pitchFamily="18" charset="0"/>
                        </a:rPr>
                        <m:t>Ether</m:t>
                      </m:r>
                      <m:r>
                        <a:rPr lang="en-US">
                          <a:latin typeface="Cambria Math" panose="02040503050406030204" pitchFamily="18" charset="0"/>
                        </a:rPr>
                        <m:t> </m:t>
                      </m:r>
                      <m:r>
                        <m:rPr>
                          <m:sty m:val="p"/>
                        </m:rPr>
                        <a:rPr lang="en-US">
                          <a:latin typeface="Cambria Math" panose="02040503050406030204" pitchFamily="18" charset="0"/>
                        </a:rPr>
                        <m:t>force</m:t>
                      </m:r>
                      <m:r>
                        <a:rPr lang="en-US">
                          <a:latin typeface="Cambria Math" panose="02040503050406030204" pitchFamily="18" charset="0"/>
                        </a:rPr>
                        <m:t>=</m:t>
                      </m:r>
                      <m:r>
                        <m:rPr>
                          <m:sty m:val="p"/>
                        </m:rPr>
                        <a:rPr lang="en-US">
                          <a:latin typeface="Cambria Math" panose="02040503050406030204" pitchFamily="18" charset="0"/>
                        </a:rPr>
                        <m:t>mass</m:t>
                      </m:r>
                      <m:r>
                        <a:rPr lang="en-US" i="1">
                          <a:latin typeface="Cambria Math" panose="02040503050406030204" pitchFamily="18" charset="0"/>
                        </a:rPr>
                        <m:t>×</m:t>
                      </m:r>
                      <m:r>
                        <m:rPr>
                          <m:sty m:val="p"/>
                        </m:rPr>
                        <a:rPr lang="en-US">
                          <a:latin typeface="Cambria Math" panose="02040503050406030204" pitchFamily="18" charset="0"/>
                        </a:rPr>
                        <m:t>acceleration</m:t>
                      </m:r>
                    </m:oMath>
                  </m:oMathPara>
                </a14:m>
                <a:endParaRPr lang="en-US" dirty="0"/>
              </a:p>
              <a:p>
                <a:pPr/>
                <a14:m>
                  <m:oMathPara xmlns:m="http://schemas.openxmlformats.org/officeDocument/2006/math">
                    <m:oMathParaPr>
                      <m:jc m:val="centerGroup"/>
                    </m:oMathParaPr>
                    <m:oMath xmlns:m="http://schemas.openxmlformats.org/officeDocument/2006/math">
                      <m:r>
                        <m:rPr>
                          <m:nor/>
                        </m:rPr>
                        <a:rPr lang="en-US"/>
                        <m:t>Voltage</m:t>
                      </m:r>
                      <m:r>
                        <m:rPr>
                          <m:nor/>
                        </m:rPr>
                        <a:rPr lang="en-US"/>
                        <m:t>,</m:t>
                      </m:r>
                      <m:r>
                        <m:rPr>
                          <m:nor/>
                        </m:rPr>
                        <a:rPr lang="en-US" i="1"/>
                        <m:t> </m:t>
                      </m:r>
                      <m:r>
                        <m:rPr>
                          <m:sty m:val="p"/>
                        </m:rPr>
                        <a:rPr lang="en-US">
                          <a:latin typeface="Cambria Math" panose="02040503050406030204" pitchFamily="18" charset="0"/>
                        </a:rPr>
                        <m:t>V</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num>
                        <m:den>
                          <m:r>
                            <a:rPr lang="en-US" i="1">
                              <a:latin typeface="Cambria Math" panose="02040503050406030204" pitchFamily="18" charset="0"/>
                            </a:rPr>
                            <m:t>𝑟</m:t>
                          </m:r>
                        </m:den>
                      </m:f>
                      <m:r>
                        <a:rPr lang="en-US">
                          <a:latin typeface="Cambria Math" panose="02040503050406030204" pitchFamily="18" charset="0"/>
                        </a:rPr>
                        <m:t>= </m:t>
                      </m:r>
                      <m:r>
                        <m:rPr>
                          <m:sty m:val="p"/>
                        </m:rPr>
                        <a:rPr lang="en-US">
                          <a:latin typeface="Cambria Math" panose="02040503050406030204" pitchFamily="18" charset="0"/>
                        </a:rPr>
                        <m:t>acceleration</m:t>
                      </m:r>
                    </m:oMath>
                  </m:oMathPara>
                </a14:m>
                <a:endParaRPr lang="en-US" dirty="0"/>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248826" y="3613421"/>
                <a:ext cx="7895437" cy="1171924"/>
              </a:xfrm>
              <a:prstGeom prst="rect">
                <a:avLst/>
              </a:prstGeom>
              <a:blipFill>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B2CD1257-D989-43D3-A46F-608AF715C017}"/>
                  </a:ext>
                </a:extLst>
              </p:cNvPr>
              <p:cNvSpPr txBox="1"/>
              <p:nvPr/>
            </p:nvSpPr>
            <p:spPr>
              <a:xfrm>
                <a:off x="5434717" y="1782393"/>
                <a:ext cx="3523657" cy="2031325"/>
              </a:xfrm>
              <a:prstGeom prst="rect">
                <a:avLst/>
              </a:prstGeom>
              <a:noFill/>
            </p:spPr>
            <p:txBody>
              <a:bodyPr wrap="none" rtlCol="0">
                <a:spAutoFit/>
              </a:bodyPr>
              <a:lstStyle/>
              <a:p>
                <a:pPr algn="ctr">
                  <a:lnSpc>
                    <a:spcPct val="150000"/>
                  </a:lnSpc>
                </a:pPr>
                <a14:m>
                  <m:oMath xmlns:m="http://schemas.openxmlformats.org/officeDocument/2006/math">
                    <m:r>
                      <m:rPr>
                        <m:sty m:val="p"/>
                      </m:rPr>
                      <a:rPr lang="en-US" i="0" dirty="0" smtClean="0">
                        <a:latin typeface="Cambria Math" panose="02040503050406030204" pitchFamily="18" charset="0"/>
                      </a:rPr>
                      <m:t>F</m:t>
                    </m:r>
                    <m:r>
                      <a:rPr lang="en-US" i="0" dirty="0" smtClean="0">
                        <a:latin typeface="Cambria Math" panose="02040503050406030204" pitchFamily="18" charset="0"/>
                      </a:rPr>
                      <m:t>=1.21</m:t>
                    </m:r>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10</m:t>
                        </m:r>
                      </m:e>
                      <m:sup>
                        <m:r>
                          <a:rPr lang="en-US" b="0" i="1" dirty="0" smtClean="0">
                            <a:latin typeface="Cambria Math" panose="02040503050406030204" pitchFamily="18" charset="0"/>
                            <a:ea typeface="Cambria Math" panose="02040503050406030204" pitchFamily="18" charset="0"/>
                          </a:rPr>
                          <m:t>44</m:t>
                        </m:r>
                      </m:sup>
                    </m:sSup>
                    <m:r>
                      <a:rPr lang="en-US" b="0" i="1"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N</m:t>
                    </m:r>
                  </m:oMath>
                </a14:m>
                <a:r>
                  <a:rPr lang="en-US" dirty="0"/>
                  <a:t> </a:t>
                </a:r>
              </a:p>
              <a:p>
                <a:pPr algn="ctr">
                  <a:lnSpc>
                    <a:spcPct val="150000"/>
                  </a:lnSpc>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Ether</m:t>
                      </m:r>
                      <m:r>
                        <a:rPr lang="en-US" i="0" dirty="0" smtClean="0">
                          <a:latin typeface="Cambria Math" panose="02040503050406030204" pitchFamily="18" charset="0"/>
                        </a:rPr>
                        <m:t> </m:t>
                      </m:r>
                      <m:r>
                        <m:rPr>
                          <m:sty m:val="p"/>
                        </m:rPr>
                        <a:rPr lang="en-US" i="0" dirty="0" smtClean="0">
                          <a:latin typeface="Cambria Math" panose="02040503050406030204" pitchFamily="18" charset="0"/>
                        </a:rPr>
                        <m:t>Mass</m:t>
                      </m:r>
                      <m:r>
                        <a:rPr lang="en-US" b="0" i="0" dirty="0" smtClean="0">
                          <a:latin typeface="Cambria Math" panose="02040503050406030204" pitchFamily="18" charset="0"/>
                        </a:rPr>
                        <m:t>=</m:t>
                      </m:r>
                      <m:r>
                        <a:rPr lang="en-US" i="0" dirty="0" smtClean="0">
                          <a:latin typeface="Cambria Math" panose="02040503050406030204" pitchFamily="18" charset="0"/>
                        </a:rPr>
                        <m:t>1.86</m:t>
                      </m:r>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10</m:t>
                          </m:r>
                        </m:e>
                        <m:sup>
                          <m:r>
                            <a:rPr lang="en-US" b="0" i="1" dirty="0" smtClean="0">
                              <a:latin typeface="Cambria Math" panose="02040503050406030204" pitchFamily="18" charset="0"/>
                              <a:ea typeface="Cambria Math" panose="02040503050406030204" pitchFamily="18" charset="0"/>
                            </a:rPr>
                            <m:t>−9</m:t>
                          </m:r>
                        </m:sup>
                      </m:sSup>
                      <m:r>
                        <a:rPr lang="en-US" b="0" i="0" dirty="0" smtClean="0">
                          <a:latin typeface="Cambria Math" panose="02040503050406030204" pitchFamily="18" charset="0"/>
                        </a:rPr>
                        <m:t> </m:t>
                      </m:r>
                      <m:r>
                        <m:rPr>
                          <m:sty m:val="p"/>
                        </m:rPr>
                        <a:rPr lang="en-US" i="0" dirty="0" smtClean="0">
                          <a:latin typeface="Cambria Math" panose="02040503050406030204" pitchFamily="18" charset="0"/>
                        </a:rPr>
                        <m:t>Kg</m:t>
                      </m:r>
                    </m:oMath>
                  </m:oMathPara>
                </a14:m>
                <a:endParaRPr lang="en-US" dirty="0"/>
              </a:p>
              <a:p>
                <a:pPr algn="ctr">
                  <a:lnSpc>
                    <a:spcPct val="150000"/>
                  </a:lnSpc>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Ether</m:t>
                      </m:r>
                      <m:r>
                        <a:rPr lang="en-US" i="0" dirty="0" smtClean="0">
                          <a:latin typeface="Cambria Math" panose="02040503050406030204" pitchFamily="18" charset="0"/>
                        </a:rPr>
                        <m:t> </m:t>
                      </m:r>
                      <m:r>
                        <m:rPr>
                          <m:sty m:val="p"/>
                        </m:rPr>
                        <a:rPr lang="en-US" i="0" dirty="0" smtClean="0">
                          <a:latin typeface="Cambria Math" panose="02040503050406030204" pitchFamily="18" charset="0"/>
                        </a:rPr>
                        <m:t>Radius</m:t>
                      </m:r>
                      <m:r>
                        <a:rPr lang="en-US" b="0" i="0" dirty="0" smtClean="0">
                          <a:latin typeface="Cambria Math" panose="02040503050406030204" pitchFamily="18" charset="0"/>
                        </a:rPr>
                        <m:t>=</m:t>
                      </m:r>
                      <m:r>
                        <a:rPr lang="en-US" i="0" dirty="0" smtClean="0">
                          <a:latin typeface="Cambria Math" panose="02040503050406030204" pitchFamily="18" charset="0"/>
                        </a:rPr>
                        <m:t>1.38</m:t>
                      </m:r>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10</m:t>
                          </m:r>
                        </m:e>
                        <m:sup>
                          <m:r>
                            <a:rPr lang="en-US" b="0" i="1" dirty="0" smtClean="0">
                              <a:latin typeface="Cambria Math" panose="02040503050406030204" pitchFamily="18" charset="0"/>
                              <a:ea typeface="Cambria Math" panose="02040503050406030204" pitchFamily="18" charset="0"/>
                            </a:rPr>
                            <m:t>−36</m:t>
                          </m:r>
                        </m:sup>
                      </m:sSup>
                      <m:r>
                        <a:rPr lang="en-US" b="0" i="0" dirty="0" smtClean="0">
                          <a:latin typeface="Cambria Math" panose="02040503050406030204" pitchFamily="18" charset="0"/>
                        </a:rPr>
                        <m:t> </m:t>
                      </m:r>
                      <m:r>
                        <m:rPr>
                          <m:sty m:val="p"/>
                        </m:rPr>
                        <a:rPr lang="en-US" i="0" dirty="0" smtClean="0">
                          <a:latin typeface="Cambria Math" panose="02040503050406030204" pitchFamily="18" charset="0"/>
                        </a:rPr>
                        <m:t>m</m:t>
                      </m:r>
                    </m:oMath>
                  </m:oMathPara>
                </a14:m>
                <a:endParaRPr lang="en-US" dirty="0"/>
              </a:p>
              <a:p>
                <a:pPr algn="ctr">
                  <a:lnSpc>
                    <a:spcPct val="150000"/>
                  </a:lnSpc>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Speed</m:t>
                      </m:r>
                      <m:r>
                        <a:rPr lang="en-US" i="0" dirty="0" smtClean="0">
                          <a:latin typeface="Cambria Math" panose="02040503050406030204" pitchFamily="18" charset="0"/>
                        </a:rPr>
                        <m:t> </m:t>
                      </m:r>
                      <m:r>
                        <m:rPr>
                          <m:sty m:val="p"/>
                        </m:rPr>
                        <a:rPr lang="en-US" i="0" dirty="0" smtClean="0">
                          <a:latin typeface="Cambria Math" panose="02040503050406030204" pitchFamily="18" charset="0"/>
                        </a:rPr>
                        <m:t>of</m:t>
                      </m:r>
                      <m:r>
                        <a:rPr lang="en-US" i="0" dirty="0" smtClean="0">
                          <a:latin typeface="Cambria Math" panose="02040503050406030204" pitchFamily="18" charset="0"/>
                        </a:rPr>
                        <m:t> </m:t>
                      </m:r>
                      <m:r>
                        <m:rPr>
                          <m:sty m:val="p"/>
                        </m:rPr>
                        <a:rPr lang="en-US" i="0" dirty="0" smtClean="0">
                          <a:latin typeface="Cambria Math" panose="02040503050406030204" pitchFamily="18" charset="0"/>
                        </a:rPr>
                        <m:t>light</m:t>
                      </m:r>
                      <m:r>
                        <a:rPr lang="en-US" b="0" i="0" dirty="0" smtClean="0">
                          <a:latin typeface="Cambria Math" panose="02040503050406030204" pitchFamily="18" charset="0"/>
                        </a:rPr>
                        <m:t>=</m:t>
                      </m:r>
                      <m:r>
                        <a:rPr lang="en-US" i="0" dirty="0" smtClean="0">
                          <a:latin typeface="Cambria Math" panose="02040503050406030204" pitchFamily="18" charset="0"/>
                        </a:rPr>
                        <m:t>2.998</m:t>
                      </m:r>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10</m:t>
                          </m:r>
                        </m:e>
                        <m:sup>
                          <m:r>
                            <a:rPr lang="en-US" b="0" i="1" dirty="0" smtClean="0">
                              <a:latin typeface="Cambria Math" panose="02040503050406030204" pitchFamily="18" charset="0"/>
                              <a:ea typeface="Cambria Math" panose="02040503050406030204" pitchFamily="18" charset="0"/>
                            </a:rPr>
                            <m:t>8</m:t>
                          </m:r>
                        </m:sup>
                      </m:sSup>
                      <m:r>
                        <a:rPr lang="en-US" b="0" i="0" dirty="0" smtClean="0">
                          <a:latin typeface="Cambria Math" panose="02040503050406030204" pitchFamily="18" charset="0"/>
                        </a:rPr>
                        <m:t> </m:t>
                      </m:r>
                      <m:r>
                        <m:rPr>
                          <m:sty m:val="p"/>
                        </m:rPr>
                        <a:rPr lang="en-US" i="0" dirty="0" smtClean="0">
                          <a:latin typeface="Cambria Math" panose="02040503050406030204" pitchFamily="18" charset="0"/>
                        </a:rPr>
                        <m:t>m</m:t>
                      </m:r>
                      <m:r>
                        <a:rPr lang="en-US" i="0" dirty="0" smtClean="0">
                          <a:latin typeface="Cambria Math" panose="02040503050406030204" pitchFamily="18" charset="0"/>
                        </a:rPr>
                        <m:t>/</m:t>
                      </m:r>
                      <m:r>
                        <m:rPr>
                          <m:sty m:val="p"/>
                        </m:rPr>
                        <a:rPr lang="en-US" i="0" dirty="0" smtClean="0">
                          <a:latin typeface="Cambria Math" panose="02040503050406030204" pitchFamily="18" charset="0"/>
                        </a:rPr>
                        <m:t>s</m:t>
                      </m:r>
                    </m:oMath>
                  </m:oMathPara>
                </a14:m>
                <a:endParaRPr lang="en-US" dirty="0"/>
              </a:p>
              <a:p>
                <a:pPr algn="ctr"/>
                <a:endParaRPr lang="en-US" dirty="0"/>
              </a:p>
            </p:txBody>
          </p:sp>
        </mc:Choice>
        <mc:Fallback>
          <p:sp>
            <p:nvSpPr>
              <p:cNvPr id="3" name="TextBox 2">
                <a:extLst>
                  <a:ext uri="{FF2B5EF4-FFF2-40B4-BE49-F238E27FC236}">
                    <a16:creationId xmlns:a16="http://schemas.microsoft.com/office/drawing/2014/main" xmlns="" xmlns:a14="http://schemas.microsoft.com/office/drawing/2010/main" id="{B2CD1257-D989-43D3-A46F-608AF715C017}"/>
                  </a:ext>
                </a:extLst>
              </p:cNvPr>
              <p:cNvSpPr txBox="1">
                <a:spLocks noRot="1" noChangeAspect="1" noMove="1" noResize="1" noEditPoints="1" noAdjustHandles="1" noChangeArrowheads="1" noChangeShapeType="1" noTextEdit="1"/>
              </p:cNvSpPr>
              <p:nvPr/>
            </p:nvSpPr>
            <p:spPr>
              <a:xfrm>
                <a:off x="5434717" y="1782393"/>
                <a:ext cx="3523657" cy="2031325"/>
              </a:xfrm>
              <a:prstGeom prst="rect">
                <a:avLst/>
              </a:prstGeom>
              <a:blipFill>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414677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19</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1" y="723548"/>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1" y="2921165"/>
            <a:ext cx="3028424" cy="1015663"/>
          </a:xfrm>
          <a:prstGeom prst="rect">
            <a:avLst/>
          </a:prstGeom>
          <a:noFill/>
        </p:spPr>
        <p:txBody>
          <a:bodyPr wrap="square" rtlCol="0">
            <a:spAutoFit/>
          </a:bodyPr>
          <a:lstStyle/>
          <a:p>
            <a:pPr algn="ctr"/>
            <a:r>
              <a:rPr lang="en-US" sz="2000" dirty="0">
                <a:latin typeface="Cambria" panose="02040503050406030204" pitchFamily="18" charset="0"/>
                <a:ea typeface="Cambria" panose="02040503050406030204" pitchFamily="18" charset="0"/>
              </a:rPr>
              <a:t>Angular Momentum of Ether the cloak of Boltzmann constant</a:t>
            </a:r>
            <a:endParaRPr lang="en-US" sz="440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370977" y="1543406"/>
                <a:ext cx="7895437" cy="404828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r>
                        <a:rPr lang="en-US">
                          <a:latin typeface="Cambria Math" panose="02040503050406030204" pitchFamily="18" charset="0"/>
                        </a:rPr>
                        <m:t> </m:t>
                      </m:r>
                      <m:r>
                        <m:rPr>
                          <m:sty m:val="p"/>
                        </m:rPr>
                        <a:rPr lang="en-US">
                          <a:latin typeface="Cambria Math" panose="02040503050406030204" pitchFamily="18" charset="0"/>
                        </a:rPr>
                        <m:t>squared</m:t>
                      </m:r>
                      <m:r>
                        <a:rPr lang="en-US">
                          <a:latin typeface="Cambria Math" panose="02040503050406030204" pitchFamily="18" charset="0"/>
                        </a:rPr>
                        <m:t>×[8.610225×</m:t>
                      </m:r>
                      <m:sSup>
                        <m:sSupPr>
                          <m:ctrlPr>
                            <a:rPr lang="en-US" i="1">
                              <a:latin typeface="Cambria Math" panose="02040503050406030204" pitchFamily="18" charset="0"/>
                            </a:rPr>
                          </m:ctrlPr>
                        </m:sSupPr>
                        <m:e>
                          <m:r>
                            <a:rPr lang="en-US">
                              <a:latin typeface="Cambria Math" panose="02040503050406030204" pitchFamily="18" charset="0"/>
                            </a:rPr>
                            <m:t>10</m:t>
                          </m:r>
                        </m:e>
                        <m:sup>
                          <m:r>
                            <a:rPr lang="en-US" i="1">
                              <a:latin typeface="Cambria Math" panose="02040503050406030204" pitchFamily="18" charset="0"/>
                            </a:rPr>
                            <m:t>−5</m:t>
                          </m:r>
                        </m:sup>
                      </m:sSup>
                      <m:sSup>
                        <m:sSupPr>
                          <m:ctrlPr>
                            <a:rPr lang="en-US" i="1">
                              <a:latin typeface="Cambria Math" panose="02040503050406030204" pitchFamily="18" charset="0"/>
                            </a:rPr>
                          </m:ctrlPr>
                        </m:sSupPr>
                        <m:e>
                          <m:r>
                            <a:rPr lang="en-US">
                              <a:latin typeface="Cambria Math" panose="02040503050406030204" pitchFamily="18" charset="0"/>
                            </a:rPr>
                            <m:t>]</m:t>
                          </m:r>
                        </m:e>
                        <m:sup>
                          <m:r>
                            <a:rPr lang="en-US" i="1">
                              <a:latin typeface="Cambria Math" panose="02040503050406030204" pitchFamily="18" charset="0"/>
                            </a:rPr>
                            <m:t>2</m:t>
                          </m:r>
                        </m:sup>
                      </m:sSup>
                      <m:r>
                        <a:rPr lang="en-US">
                          <a:latin typeface="Cambria Math" panose="02040503050406030204" pitchFamily="18" charset="0"/>
                        </a:rPr>
                        <m:t> {</m:t>
                      </m:r>
                      <m:r>
                        <m:rPr>
                          <m:sty m:val="p"/>
                        </m:rPr>
                        <a:rPr lang="en-US">
                          <a:latin typeface="Cambria Math" panose="02040503050406030204" pitchFamily="18" charset="0"/>
                        </a:rPr>
                        <m:t>Q</m:t>
                      </m:r>
                      <m:r>
                        <a:rPr lang="en-US">
                          <a:latin typeface="Cambria Math" panose="02040503050406030204" pitchFamily="18" charset="0"/>
                        </a:rPr>
                        <m:t>=</m:t>
                      </m:r>
                      <m:r>
                        <m:rPr>
                          <m:sty m:val="p"/>
                        </m:rPr>
                        <a:rPr lang="en-US">
                          <a:latin typeface="Cambria Math" panose="02040503050406030204" pitchFamily="18" charset="0"/>
                        </a:rPr>
                        <m:t>Boltzmann</m:t>
                      </m:r>
                      <m:r>
                        <a:rPr lang="en-US">
                          <a:latin typeface="Cambria Math" panose="02040503050406030204" pitchFamily="18" charset="0"/>
                        </a:rPr>
                        <m:t> </m:t>
                      </m:r>
                      <m:r>
                        <m:rPr>
                          <m:sty m:val="p"/>
                        </m:rPr>
                        <a:rPr lang="en-US">
                          <a:latin typeface="Cambria Math" panose="02040503050406030204" pitchFamily="18" charset="0"/>
                        </a:rPr>
                        <m:t>constant</m:t>
                      </m:r>
                      <m:r>
                        <a:rPr lang="en-US">
                          <a:latin typeface="Cambria Math" panose="02040503050406030204" pitchFamily="18" charset="0"/>
                        </a:rPr>
                        <m:t>}</m:t>
                      </m:r>
                    </m:oMath>
                  </m:oMathPara>
                </a14:m>
                <a:endParaRPr lang="en-US" dirty="0">
                  <a:latin typeface="Cambria" panose="02040503050406030204" pitchFamily="18" charset="0"/>
                  <a:ea typeface="Cambria"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𝑃𝑉</m:t>
                      </m:r>
                      <m:r>
                        <a:rPr lang="en-US" i="1">
                          <a:latin typeface="Cambria Math" panose="02040503050406030204" pitchFamily="18" charset="0"/>
                        </a:rPr>
                        <m:t>=</m:t>
                      </m:r>
                      <m:r>
                        <a:rPr lang="en-US" i="1">
                          <a:latin typeface="Cambria Math" panose="02040503050406030204" pitchFamily="18" charset="0"/>
                        </a:rPr>
                        <m:t>𝐸𝑛𝑒𝑟𝑔𝑦</m:t>
                      </m:r>
                      <m:r>
                        <a:rPr lang="en-US" i="1">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 </m:t>
                      </m:r>
                      <m:r>
                        <a:rPr lang="en-US" i="1">
                          <a:latin typeface="Cambria Math" panose="02040503050406030204" pitchFamily="18" charset="0"/>
                        </a:rPr>
                        <m:t>𝑇</m:t>
                      </m:r>
                    </m:oMath>
                  </m:oMathPara>
                </a14:m>
                <a:endParaRPr lang="en-US" dirty="0">
                  <a:latin typeface="Cambria" panose="02040503050406030204" pitchFamily="18" charset="0"/>
                  <a:ea typeface="Cambria"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r>
                            <a:rPr lang="en-US" i="1">
                              <a:latin typeface="Cambria Math" panose="02040503050406030204" pitchFamily="18" charset="0"/>
                            </a:rPr>
                            <m:t>×137.036×</m:t>
                          </m:r>
                          <m:r>
                            <a:rPr lang="en-US" i="1">
                              <a:latin typeface="Cambria Math" panose="02040503050406030204" pitchFamily="18" charset="0"/>
                            </a:rPr>
                            <m:t>𝑒</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𝑇</m:t>
                      </m:r>
                    </m:oMath>
                  </m:oMathPara>
                </a14:m>
                <a:endParaRPr lang="en-US" dirty="0">
                  <a:latin typeface="Cambria" panose="02040503050406030204" pitchFamily="18" charset="0"/>
                  <a:ea typeface="Cambria"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𝐼</m:t>
                                  </m:r>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r>
                            <a:rPr lang="en-US" i="1">
                              <a:latin typeface="Cambria Math" panose="02040503050406030204" pitchFamily="18" charset="0"/>
                            </a:rPr>
                            <m:t>×137.036×</m:t>
                          </m:r>
                          <m:r>
                            <a:rPr lang="en-US" i="1">
                              <a:latin typeface="Cambria Math" panose="02040503050406030204" pitchFamily="18" charset="0"/>
                            </a:rPr>
                            <m:t>𝑒</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𝑎</m:t>
                          </m:r>
                        </m:e>
                      </m:d>
                    </m:oMath>
                  </m:oMathPara>
                </a14:m>
                <a:endParaRPr lang="en-US" dirty="0">
                  <a:latin typeface="Cambria" panose="02040503050406030204" pitchFamily="18" charset="0"/>
                  <a:ea typeface="Cambria"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𝐹</m:t>
                          </m:r>
                        </m:num>
                        <m:den>
                          <m:r>
                            <a:rPr lang="en-US" i="1">
                              <a:latin typeface="Cambria Math" panose="02040503050406030204" pitchFamily="18" charset="0"/>
                            </a:rPr>
                            <m:t>𝐴</m:t>
                          </m:r>
                        </m:den>
                      </m:f>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r>
                        <a:rPr lang="en-US" i="1">
                          <a:latin typeface="Cambria Math" panose="02040503050406030204" pitchFamily="18" charset="0"/>
                        </a:rPr>
                        <m:t>×137.036×</m:t>
                      </m:r>
                      <m:r>
                        <a:rPr lang="en-US" i="1">
                          <a:latin typeface="Cambria Math" panose="02040503050406030204" pitchFamily="18" charset="0"/>
                        </a:rPr>
                        <m:t>𝐸</m:t>
                      </m:r>
                    </m:oMath>
                  </m:oMathPara>
                </a14:m>
                <a:endParaRPr lang="en-US" dirty="0">
                  <a:latin typeface="Cambria" panose="02040503050406030204" pitchFamily="18" charset="0"/>
                  <a:ea typeface="Cambria"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m:rPr>
                          <m:nor/>
                        </m:rPr>
                        <a:rPr lang="en-US">
                          <a:latin typeface="Cambria" panose="02040503050406030204" pitchFamily="18" charset="0"/>
                          <a:ea typeface="Cambria" panose="02040503050406030204" pitchFamily="18" charset="0"/>
                        </a:rPr>
                        <m:t>Atmospheric</m:t>
                      </m:r>
                      <m:r>
                        <m:rPr>
                          <m:nor/>
                        </m:rPr>
                        <a:rPr lang="en-US" i="1">
                          <a:latin typeface="Cambria" panose="02040503050406030204" pitchFamily="18" charset="0"/>
                          <a:ea typeface="Cambria" panose="02040503050406030204" pitchFamily="18" charset="0"/>
                        </a:rPr>
                        <m:t> </m:t>
                      </m:r>
                      <m:r>
                        <m:rPr>
                          <m:nor/>
                        </m:rPr>
                        <a:rPr lang="en-US">
                          <a:latin typeface="Cambria" panose="02040503050406030204" pitchFamily="18" charset="0"/>
                          <a:ea typeface="Cambria" panose="02040503050406030204" pitchFamily="18" charset="0"/>
                        </a:rPr>
                        <m:t>pressure</m:t>
                      </m:r>
                      <m:r>
                        <m:rPr>
                          <m:nor/>
                        </m:rPr>
                        <a:rPr lang="en-US" i="1">
                          <a:latin typeface="Cambria" panose="02040503050406030204" pitchFamily="18" charset="0"/>
                          <a:ea typeface="Cambria" panose="02040503050406030204" pitchFamily="18" charset="0"/>
                        </a:rPr>
                        <m:t> </m:t>
                      </m:r>
                      <m:r>
                        <m:rPr>
                          <m:nor/>
                        </m:rPr>
                        <a:rPr lang="en-US">
                          <a:latin typeface="Cambria" panose="02040503050406030204" pitchFamily="18" charset="0"/>
                          <a:ea typeface="Cambria" panose="02040503050406030204" pitchFamily="18" charset="0"/>
                        </a:rPr>
                        <m:t>is</m:t>
                      </m:r>
                      <m:r>
                        <m:rPr>
                          <m:nor/>
                        </m:rPr>
                        <a:rPr lang="en-US" i="1">
                          <a:latin typeface="Cambria" panose="02040503050406030204" pitchFamily="18" charset="0"/>
                          <a:ea typeface="Cambria"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m:t>
                          </m:r>
                        </m:num>
                        <m:den>
                          <m:r>
                            <a:rPr lang="en-US" i="1">
                              <a:latin typeface="Cambria Math" panose="02040503050406030204" pitchFamily="18" charset="0"/>
                            </a:rPr>
                            <m:t>𝐴</m:t>
                          </m:r>
                        </m:den>
                      </m:f>
                      <m:r>
                        <m:rPr>
                          <m:nor/>
                        </m:rPr>
                        <a:rPr lang="en-US">
                          <a:latin typeface="Cambria" panose="02040503050406030204" pitchFamily="18" charset="0"/>
                          <a:ea typeface="Cambria" panose="02040503050406030204" pitchFamily="18" charset="0"/>
                        </a:rPr>
                        <m:t>or</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𝐼</m:t>
                              </m:r>
                            </m:e>
                            <m:sup>
                              <m:r>
                                <a:rPr lang="en-US" i="1">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oMath>
                  </m:oMathPara>
                </a14:m>
                <a:endParaRPr lang="en-US" dirty="0">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370977" y="1543406"/>
                <a:ext cx="7895437" cy="4048288"/>
              </a:xfrm>
              <a:prstGeom prst="rect">
                <a:avLst/>
              </a:prstGeom>
              <a:blipFill>
                <a:blip r:embed="rId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23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4F8F69-F0CC-4A82-823C-D538C92EECC2}"/>
              </a:ext>
            </a:extLst>
          </p:cNvPr>
          <p:cNvSpPr>
            <a:spLocks noGrp="1"/>
          </p:cNvSpPr>
          <p:nvPr>
            <p:ph idx="1"/>
          </p:nvPr>
        </p:nvSpPr>
        <p:spPr>
          <a:xfrm>
            <a:off x="3456264" y="1545421"/>
            <a:ext cx="7673985" cy="3767151"/>
          </a:xfrm>
        </p:spPr>
        <p:txBody>
          <a:bodyPr>
            <a:normAutofit/>
          </a:bodyPr>
          <a:lstStyle/>
          <a:p>
            <a:pPr marL="0" indent="0" algn="just">
              <a:buClrTx/>
              <a:buNone/>
            </a:pPr>
            <a:r>
              <a:rPr lang="en-IN" sz="2400" dirty="0">
                <a:solidFill>
                  <a:schemeClr val="tx1"/>
                </a:solidFill>
                <a:latin typeface="Cambria" panose="02040503050406030204" pitchFamily="18" charset="0"/>
              </a:rPr>
              <a:t>In an unpublished paper entitled “Man’s Greatest Achievement”, Nikola Tesla, describes the concept of Ether as a primary substance, thrown into infinitesimal whirls of ‘prodigious’ velocity that becomes gross matter. </a:t>
            </a:r>
          </a:p>
          <a:p>
            <a:pPr marL="0" indent="0" algn="just">
              <a:buClrTx/>
              <a:buNone/>
            </a:pPr>
            <a:r>
              <a:rPr lang="en-IN" sz="2400" dirty="0">
                <a:solidFill>
                  <a:schemeClr val="tx1"/>
                </a:solidFill>
                <a:latin typeface="Cambria" panose="02040503050406030204" pitchFamily="18" charset="0"/>
              </a:rPr>
              <a:t>Once these forces subside and the motion ceases, matter disappears, reverting to its primary substance. </a:t>
            </a:r>
          </a:p>
          <a:p>
            <a:pPr marL="0" indent="0" algn="just">
              <a:buClrTx/>
              <a:buNone/>
            </a:pPr>
            <a:r>
              <a:rPr lang="en-IN" sz="2400" dirty="0">
                <a:solidFill>
                  <a:schemeClr val="tx1"/>
                </a:solidFill>
                <a:latin typeface="Cambria" panose="02040503050406030204" pitchFamily="18" charset="0"/>
              </a:rPr>
              <a:t>It is this primary substance or substance, discovered by Francis Fernandes through empirical physics and mathematical formulation that will provide a clear understanding of much of physics. </a:t>
            </a:r>
            <a:endParaRPr lang="en-US" sz="2400" dirty="0">
              <a:solidFill>
                <a:schemeClr val="tx1"/>
              </a:solidFill>
              <a:latin typeface="Cambria" panose="02040503050406030204" pitchFamily="18" charset="0"/>
            </a:endParaRPr>
          </a:p>
        </p:txBody>
      </p:sp>
      <p:sp>
        <p:nvSpPr>
          <p:cNvPr id="4" name="Date Placeholder 3">
            <a:extLst>
              <a:ext uri="{FF2B5EF4-FFF2-40B4-BE49-F238E27FC236}">
                <a16:creationId xmlns:a16="http://schemas.microsoft.com/office/drawing/2014/main" xmlns="" id="{94386683-06A6-46DB-85F0-67635554531C}"/>
              </a:ext>
            </a:extLst>
          </p:cNvPr>
          <p:cNvSpPr>
            <a:spLocks noGrp="1"/>
          </p:cNvSpPr>
          <p:nvPr>
            <p:ph type="dt" sz="half" idx="10"/>
          </p:nvPr>
        </p:nvSpPr>
        <p:spPr>
          <a:xfrm>
            <a:off x="0" y="6492875"/>
            <a:ext cx="2743200" cy="365125"/>
          </a:xfrm>
        </p:spPr>
        <p:txBody>
          <a:bodyPr/>
          <a:lstStyle/>
          <a:p>
            <a:r>
              <a:rPr lang="en-US" dirty="0">
                <a:solidFill>
                  <a:schemeClr val="tx1"/>
                </a:solidFill>
                <a:latin typeface="Cambria" panose="02040503050406030204" pitchFamily="18" charset="0"/>
              </a:rPr>
              <a:t>© Francis Fernandes, 2018</a:t>
            </a:r>
          </a:p>
        </p:txBody>
      </p:sp>
      <p:sp>
        <p:nvSpPr>
          <p:cNvPr id="5" name="Slide Number Placeholder 4">
            <a:extLst>
              <a:ext uri="{FF2B5EF4-FFF2-40B4-BE49-F238E27FC236}">
                <a16:creationId xmlns:a16="http://schemas.microsoft.com/office/drawing/2014/main" xmlns="" id="{36B57B76-C155-4573-9341-6BA2C4F80E98}"/>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2</a:t>
            </a:fld>
            <a:endParaRPr lang="en-US"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xmlns="" id="{19FB665F-A169-406F-8DD9-0F6CA10F2D26}"/>
              </a:ext>
            </a:extLst>
          </p:cNvPr>
          <p:cNvSpPr/>
          <p:nvPr/>
        </p:nvSpPr>
        <p:spPr>
          <a:xfrm>
            <a:off x="0" y="729842"/>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05487A9F-4DF7-4382-A1E4-6367BF4366B1}"/>
              </a:ext>
            </a:extLst>
          </p:cNvPr>
          <p:cNvSpPr txBox="1"/>
          <p:nvPr/>
        </p:nvSpPr>
        <p:spPr>
          <a:xfrm>
            <a:off x="0" y="3105832"/>
            <a:ext cx="3028426"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Ether</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18299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20</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136321" y="2961110"/>
            <a:ext cx="2755783" cy="830997"/>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rPr>
              <a:t>Ether as Elementary Charge</a:t>
            </a:r>
            <a:endParaRPr lang="en-US" sz="480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116509" y="2961110"/>
                <a:ext cx="8535799" cy="9357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(1.602176537×</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−19</m:t>
                          </m:r>
                        </m:sup>
                      </m:sSup>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=1.859222909×</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−9</m:t>
                          </m:r>
                        </m:sup>
                      </m:sSup>
                      <m:r>
                        <a:rPr lang="en-US" i="1">
                          <a:latin typeface="Cambria Math" panose="02040503050406030204" pitchFamily="18" charset="0"/>
                        </a:rPr>
                        <m:t>×1.380668031×</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−36</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oMath>
                  </m:oMathPara>
                </a14:m>
                <a:endParaRPr lang="en-US" dirty="0"/>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116509" y="2961110"/>
                <a:ext cx="8535799" cy="935769"/>
              </a:xfrm>
              <a:prstGeom prst="rect">
                <a:avLst/>
              </a:prstGeom>
              <a:blipFill>
                <a:blip r:embed="rId2" cstate="print"/>
                <a:stretch>
                  <a:fillRect b="-4575"/>
                </a:stretch>
              </a:blipFill>
            </p:spPr>
            <p:txBody>
              <a:bodyPr/>
              <a:lstStyle/>
              <a:p>
                <a:r>
                  <a:rPr lang="en-US">
                    <a:noFill/>
                  </a:rPr>
                  <a:t> </a:t>
                </a:r>
              </a:p>
            </p:txBody>
          </p:sp>
        </mc:Fallback>
      </mc:AlternateContent>
    </p:spTree>
    <p:extLst>
      <p:ext uri="{BB962C8B-B14F-4D97-AF65-F5344CB8AC3E}">
        <p14:creationId xmlns:p14="http://schemas.microsoft.com/office/powerpoint/2010/main" xmlns="" val="121069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FDF0B61-E539-4099-8502-A7BC2F88AD2B}"/>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E28720B6-B848-421F-9160-88EED1149125}"/>
                  </a:ext>
                </a:extLst>
              </p:cNvPr>
              <p:cNvSpPr>
                <a:spLocks noGrp="1"/>
              </p:cNvSpPr>
              <p:nvPr>
                <p:ph idx="1"/>
              </p:nvPr>
            </p:nvSpPr>
            <p:spPr>
              <a:xfrm>
                <a:off x="3550486" y="864107"/>
                <a:ext cx="7417857" cy="5120640"/>
              </a:xfrm>
            </p:spPr>
            <p:txBody>
              <a:bodyPr>
                <a:normAutofit/>
              </a:bodyPr>
              <a:lstStyle/>
              <a:p>
                <a:pPr marL="0" indent="0" algn="ctr">
                  <a:buNone/>
                </a:pPr>
                <a:r>
                  <a:rPr lang="en-US" sz="2000" dirty="0">
                    <a:solidFill>
                      <a:schemeClr val="tx1"/>
                    </a:solidFill>
                    <a:latin typeface="Cambria" panose="02040503050406030204" pitchFamily="18" charset="0"/>
                  </a:rPr>
                  <a:t>Ether Current, </a:t>
                </a:r>
                <a:r>
                  <a:rPr lang="en-US" sz="2000" i="1" dirty="0">
                    <a:solidFill>
                      <a:schemeClr val="tx1"/>
                    </a:solidFill>
                    <a:latin typeface="Cambria" panose="02040503050406030204" pitchFamily="18" charset="0"/>
                  </a:rPr>
                  <a:t>I</a:t>
                </a:r>
              </a:p>
              <a:p>
                <a:pPr marL="0" indent="0" algn="ctr">
                  <a:buNone/>
                </a:pPr>
                <a:endParaRPr lang="en-US" sz="1000" dirty="0">
                  <a:solidFill>
                    <a:schemeClr val="tx1"/>
                  </a:solidFill>
                  <a:latin typeface="Cambria" panose="02040503050406030204" pitchFamily="18" charset="0"/>
                </a:endParaRPr>
              </a:p>
              <a:p>
                <a:pPr marL="0" indent="0" algn="ctr">
                  <a:buNone/>
                </a:pPr>
                <a:r>
                  <a:rPr lang="en-US" sz="2000" dirty="0">
                    <a:solidFill>
                      <a:schemeClr val="tx1"/>
                    </a:solidFill>
                    <a:latin typeface="Cambria" panose="02040503050406030204" pitchFamily="18" charset="0"/>
                  </a:rPr>
                  <a:t>Current can be defined as ether or photon momentum per one coulomb of  </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rPr>
                      <m:t>6.24</m:t>
                    </m:r>
                    <m:r>
                      <a:rPr lang="en-US" sz="2000" b="0" i="1" smtClean="0">
                        <a:solidFill>
                          <a:schemeClr val="tx1"/>
                        </a:solidFill>
                        <a:latin typeface="Cambria Math" panose="02040503050406030204" pitchFamily="18" charset="0"/>
                        <a:ea typeface="Cambria Math" panose="02040503050406030204" pitchFamily="18" charset="0"/>
                      </a:rPr>
                      <m:t>×</m:t>
                    </m:r>
                    <m:sSup>
                      <m:sSupPr>
                        <m:ctrlPr>
                          <a:rPr lang="en-US" sz="200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10</m:t>
                        </m:r>
                      </m:e>
                      <m:sup>
                        <m:r>
                          <a:rPr lang="en-US" sz="2000" b="0" i="1" smtClean="0">
                            <a:solidFill>
                              <a:schemeClr val="tx1"/>
                            </a:solidFill>
                            <a:latin typeface="Cambria Math" panose="02040503050406030204" pitchFamily="18" charset="0"/>
                            <a:ea typeface="Cambria Math" panose="02040503050406030204" pitchFamily="18" charset="0"/>
                          </a:rPr>
                          <m:t>18</m:t>
                        </m:r>
                      </m:sup>
                    </m:sSup>
                  </m:oMath>
                </a14:m>
                <a:r>
                  <a:rPr lang="en-US" sz="2000" dirty="0">
                    <a:solidFill>
                      <a:schemeClr val="tx1"/>
                    </a:solidFill>
                    <a:latin typeface="Cambria" panose="02040503050406030204" pitchFamily="18" charset="0"/>
                  </a:rPr>
                  <a:t> particles of 186-ether or photons</a:t>
                </a:r>
              </a:p>
              <a:p>
                <a:pPr marL="0" indent="0" algn="ctr">
                  <a:buNone/>
                </a:pPr>
                <a:endParaRPr lang="en-US" sz="1200" dirty="0">
                  <a:solidFill>
                    <a:schemeClr val="tx1"/>
                  </a:solidFill>
                  <a:latin typeface="Cambria" panose="02040503050406030204" pitchFamily="18" charset="0"/>
                </a:endParaRPr>
              </a:p>
              <a:p>
                <a:pPr marL="0" indent="0" algn="ctr">
                  <a:buNone/>
                </a:pPr>
                <a14:m>
                  <m:oMath xmlns:m="http://schemas.openxmlformats.org/officeDocument/2006/math">
                    <m:r>
                      <a:rPr lang="en-US" sz="2000" i="1" dirty="0" smtClean="0">
                        <a:solidFill>
                          <a:schemeClr val="tx1"/>
                        </a:solidFill>
                        <a:latin typeface="Cambria Math" panose="02040503050406030204" pitchFamily="18" charset="0"/>
                      </a:rPr>
                      <m:t>𝐼</m:t>
                    </m:r>
                    <m:r>
                      <a:rPr lang="en-US" sz="2000" i="1" dirty="0" smtClean="0">
                        <a:solidFill>
                          <a:schemeClr val="tx1"/>
                        </a:solidFill>
                        <a:latin typeface="Cambria Math" panose="02040503050406030204" pitchFamily="18" charset="0"/>
                      </a:rPr>
                      <m:t>=1.16×</m:t>
                    </m:r>
                    <m:sSup>
                      <m:sSupPr>
                        <m:ctrlPr>
                          <a:rPr lang="en-US" sz="2000" i="1" dirty="0" smtClean="0">
                            <a:solidFill>
                              <a:schemeClr val="tx1"/>
                            </a:solidFill>
                            <a:latin typeface="Cambria Math" panose="02040503050406030204" pitchFamily="18" charset="0"/>
                            <a:ea typeface="Cambria Math" panose="02040503050406030204" pitchFamily="18" charset="0"/>
                          </a:rPr>
                        </m:ctrlPr>
                      </m:sSupPr>
                      <m:e>
                        <m:r>
                          <a:rPr lang="en-US" sz="2000" b="0" i="1" dirty="0" smtClean="0">
                            <a:solidFill>
                              <a:schemeClr val="tx1"/>
                            </a:solidFill>
                            <a:latin typeface="Cambria Math" panose="02040503050406030204" pitchFamily="18" charset="0"/>
                            <a:ea typeface="Cambria Math" panose="02040503050406030204" pitchFamily="18" charset="0"/>
                          </a:rPr>
                          <m:t>10</m:t>
                        </m:r>
                      </m:e>
                      <m:sup>
                        <m:r>
                          <a:rPr lang="en-US" sz="2000" b="0" i="1" dirty="0" smtClean="0">
                            <a:solidFill>
                              <a:schemeClr val="tx1"/>
                            </a:solidFill>
                            <a:latin typeface="Cambria Math" panose="02040503050406030204" pitchFamily="18" charset="0"/>
                            <a:ea typeface="Cambria Math" panose="02040503050406030204" pitchFamily="18" charset="0"/>
                          </a:rPr>
                          <m:t>10</m:t>
                        </m:r>
                      </m:sup>
                    </m:sSup>
                    <m:r>
                      <a:rPr lang="en-US" sz="2000" i="1" dirty="0" smtClean="0">
                        <a:solidFill>
                          <a:schemeClr val="tx1"/>
                        </a:solidFill>
                        <a:latin typeface="Cambria Math" panose="02040503050406030204" pitchFamily="18" charset="0"/>
                        <a:ea typeface="Cambria Math" panose="02040503050406030204" pitchFamily="18" charset="0"/>
                      </a:rPr>
                      <m:t>×</m:t>
                    </m:r>
                    <m:r>
                      <a:rPr lang="en-US" sz="2000" b="0" i="1" dirty="0" smtClean="0">
                        <a:solidFill>
                          <a:schemeClr val="tx1"/>
                        </a:solidFill>
                        <a:latin typeface="Cambria Math" panose="02040503050406030204" pitchFamily="18" charset="0"/>
                        <a:ea typeface="Cambria Math" panose="02040503050406030204" pitchFamily="18" charset="0"/>
                      </a:rPr>
                      <m:t>𝑣</m:t>
                    </m:r>
                  </m:oMath>
                </a14:m>
                <a:r>
                  <a:rPr lang="en-US" sz="2000" dirty="0">
                    <a:solidFill>
                      <a:schemeClr val="tx1"/>
                    </a:solidFill>
                    <a:latin typeface="Cambria" panose="02040503050406030204" pitchFamily="18" charset="0"/>
                  </a:rPr>
                  <a:t> per coulomb of ether where </a:t>
                </a:r>
                <a:r>
                  <a:rPr lang="en-US" sz="2000" i="1" dirty="0">
                    <a:solidFill>
                      <a:schemeClr val="tx1"/>
                    </a:solidFill>
                    <a:latin typeface="Cambria" panose="02040503050406030204" pitchFamily="18" charset="0"/>
                  </a:rPr>
                  <a:t>v</a:t>
                </a:r>
                <a:r>
                  <a:rPr lang="en-US" sz="2000" dirty="0">
                    <a:solidFill>
                      <a:schemeClr val="tx1"/>
                    </a:solidFill>
                    <a:latin typeface="Cambria" panose="02040503050406030204" pitchFamily="18" charset="0"/>
                  </a:rPr>
                  <a:t> is drift velocity</a:t>
                </a:r>
              </a:p>
              <a:p>
                <a:pPr marL="0" indent="0" algn="ctr">
                  <a:buNone/>
                </a:pPr>
                <a14:m>
                  <m:oMath xmlns:m="http://schemas.openxmlformats.org/officeDocument/2006/math">
                    <m:r>
                      <a:rPr lang="en-US" sz="2000" b="0" i="1" smtClean="0">
                        <a:solidFill>
                          <a:schemeClr val="tx1"/>
                        </a:solidFill>
                        <a:latin typeface="Cambria Math" panose="02040503050406030204" pitchFamily="18" charset="0"/>
                      </a:rPr>
                      <m:t>𝐺</m:t>
                    </m:r>
                    <m:r>
                      <a:rPr lang="en-US" sz="2000" b="0" i="1" smtClean="0">
                        <a:solidFill>
                          <a:schemeClr val="tx1"/>
                        </a:solidFill>
                        <a:latin typeface="Cambria Math" panose="02040503050406030204" pitchFamily="18" charset="0"/>
                      </a:rPr>
                      <m:t>=</m:t>
                    </m:r>
                    <m:d>
                      <m:dPr>
                        <m:ctrlPr>
                          <a:rPr lang="en-US" sz="2000" b="0" i="1" smtClean="0">
                            <a:solidFill>
                              <a:schemeClr val="tx1"/>
                            </a:solidFill>
                            <a:latin typeface="Cambria Math" panose="02040503050406030204" pitchFamily="18" charset="0"/>
                          </a:rPr>
                        </m:ctrlPr>
                      </m:dPr>
                      <m:e>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𝑟</m:t>
                            </m:r>
                          </m:num>
                          <m:den>
                            <m:r>
                              <a:rPr lang="en-US" sz="2000" b="0" i="1" smtClean="0">
                                <a:solidFill>
                                  <a:schemeClr val="tx1"/>
                                </a:solidFill>
                                <a:latin typeface="Cambria Math" panose="02040503050406030204" pitchFamily="18" charset="0"/>
                              </a:rPr>
                              <m:t>𝑚</m:t>
                            </m:r>
                          </m:den>
                        </m:f>
                      </m:e>
                    </m:d>
                    <m:r>
                      <a:rPr lang="en-US" sz="200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𝑐𝑣</m:t>
                    </m:r>
                    <m:r>
                      <a:rPr lang="en-US" sz="2000" b="0" i="1" smtClean="0">
                        <a:solidFill>
                          <a:schemeClr val="tx1"/>
                        </a:solidFill>
                        <a:latin typeface="Cambria Math" panose="02040503050406030204" pitchFamily="18" charset="0"/>
                        <a:ea typeface="Cambria Math" panose="02040503050406030204" pitchFamily="18" charset="0"/>
                      </a:rPr>
                      <m:t>)</m:t>
                    </m:r>
                  </m:oMath>
                </a14:m>
                <a:r>
                  <a:rPr lang="en-US" sz="2000" dirty="0">
                    <a:solidFill>
                      <a:schemeClr val="tx1"/>
                    </a:solidFill>
                    <a:latin typeface="Cambria" panose="02040503050406030204" pitchFamily="18" charset="0"/>
                  </a:rPr>
                  <a:t>where </a:t>
                </a:r>
                <a:r>
                  <a:rPr lang="en-US" sz="2000" i="1" dirty="0">
                    <a:solidFill>
                      <a:schemeClr val="tx1"/>
                    </a:solidFill>
                    <a:latin typeface="Cambria" panose="02040503050406030204" pitchFamily="18" charset="0"/>
                  </a:rPr>
                  <a:t>r</a:t>
                </a:r>
                <a:r>
                  <a:rPr lang="en-US" sz="2000" dirty="0">
                    <a:solidFill>
                      <a:schemeClr val="tx1"/>
                    </a:solidFill>
                    <a:latin typeface="Cambria" panose="02040503050406030204" pitchFamily="18" charset="0"/>
                  </a:rPr>
                  <a:t> is the ether</a:t>
                </a:r>
              </a:p>
              <a:p>
                <a:pPr marL="0" indent="0" algn="ctr">
                  <a:buNone/>
                </a:pPr>
                <a:r>
                  <a:rPr lang="en-US" sz="2000" dirty="0">
                    <a:solidFill>
                      <a:schemeClr val="tx1"/>
                    </a:solidFill>
                    <a:latin typeface="Cambria" panose="02040503050406030204" pitchFamily="18" charset="0"/>
                  </a:rPr>
                  <a:t> electromagnetic, </a:t>
                </a:r>
                <a:r>
                  <a:rPr lang="en-US" sz="2000" i="1" dirty="0" err="1">
                    <a:solidFill>
                      <a:schemeClr val="tx1"/>
                    </a:solidFill>
                    <a:latin typeface="Cambria" panose="02040503050406030204" pitchFamily="18" charset="0"/>
                  </a:rPr>
                  <a:t>em</a:t>
                </a:r>
                <a:r>
                  <a:rPr lang="en-US" sz="2000" dirty="0">
                    <a:solidFill>
                      <a:schemeClr val="tx1"/>
                    </a:solidFill>
                    <a:latin typeface="Cambria" panose="02040503050406030204" pitchFamily="18" charset="0"/>
                  </a:rPr>
                  <a:t> radius and m photon mass</a:t>
                </a:r>
              </a:p>
              <a:p>
                <a:pPr marL="0" indent="0" algn="ctr">
                  <a:buNone/>
                </a:pPr>
                <a:r>
                  <a:rPr lang="en-US" sz="2000" dirty="0">
                    <a:solidFill>
                      <a:schemeClr val="tx1"/>
                    </a:solidFill>
                    <a:latin typeface="Cambria" panose="02040503050406030204" pitchFamily="18" charset="0"/>
                  </a:rPr>
                  <a:t> which can be obtained from the measured current</a:t>
                </a:r>
              </a:p>
              <a:p>
                <a:pPr marL="0" indent="0" algn="ctr">
                  <a:buNone/>
                </a:pPr>
                <a:r>
                  <a:rPr lang="en-US" sz="2000" dirty="0">
                    <a:solidFill>
                      <a:schemeClr val="tx1"/>
                    </a:solidFill>
                    <a:latin typeface="Cambria" panose="02040503050406030204" pitchFamily="18" charset="0"/>
                  </a:rPr>
                  <a:t> and validated by electrolysis</a:t>
                </a:r>
              </a:p>
              <a:p>
                <a:pPr marL="0" indent="0" algn="ctr">
                  <a:buNone/>
                </a:pPr>
                <a14:m>
                  <m:oMath xmlns:m="http://schemas.openxmlformats.org/officeDocument/2006/math">
                    <m:r>
                      <a:rPr lang="en-US" sz="2000" b="0" i="1" smtClean="0">
                        <a:solidFill>
                          <a:schemeClr val="tx1"/>
                        </a:solidFill>
                        <a:latin typeface="Cambria Math" panose="02040503050406030204" pitchFamily="18" charset="0"/>
                      </a:rPr>
                      <m:t>𝐼</m:t>
                    </m:r>
                    <m:r>
                      <a:rPr lang="en-US" sz="2000" b="0" i="1" smtClean="0">
                        <a:solidFill>
                          <a:schemeClr val="tx1"/>
                        </a:solidFill>
                        <a:latin typeface="Cambria Math" panose="02040503050406030204" pitchFamily="18" charset="0"/>
                      </a:rPr>
                      <m:t>=</m:t>
                    </m:r>
                    <m:d>
                      <m:dPr>
                        <m:ctrlPr>
                          <a:rPr lang="en-US" sz="2000" b="0" i="1" smtClean="0">
                            <a:solidFill>
                              <a:schemeClr val="tx1"/>
                            </a:solidFill>
                            <a:latin typeface="Cambria Math" panose="02040503050406030204" pitchFamily="18" charset="0"/>
                          </a:rPr>
                        </m:ctrlPr>
                      </m:dPr>
                      <m:e>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𝑚</m:t>
                            </m:r>
                          </m:num>
                          <m:den>
                            <m:r>
                              <a:rPr lang="en-US" sz="2000" b="0" i="1" smtClean="0">
                                <a:solidFill>
                                  <a:schemeClr val="tx1"/>
                                </a:solidFill>
                                <a:latin typeface="Cambria Math" panose="02040503050406030204" pitchFamily="18" charset="0"/>
                              </a:rPr>
                              <m:t>𝑒</m:t>
                            </m:r>
                          </m:den>
                        </m:f>
                      </m:e>
                    </m:d>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𝑐</m:t>
                    </m:r>
                  </m:oMath>
                </a14:m>
                <a:r>
                  <a:rPr lang="en-US" sz="2000" dirty="0">
                    <a:solidFill>
                      <a:schemeClr val="tx1"/>
                    </a:solidFill>
                    <a:latin typeface="Cambria" panose="02040503050406030204" pitchFamily="18" charset="0"/>
                  </a:rPr>
                  <a:t> for photon mass where </a:t>
                </a:r>
                <a:r>
                  <a:rPr lang="en-US" sz="2000" i="1" dirty="0">
                    <a:solidFill>
                      <a:schemeClr val="tx1"/>
                    </a:solidFill>
                    <a:latin typeface="Cambria" panose="02040503050406030204" pitchFamily="18" charset="0"/>
                  </a:rPr>
                  <a:t>c</a:t>
                </a:r>
                <a:r>
                  <a:rPr lang="en-US" sz="2000" dirty="0">
                    <a:solidFill>
                      <a:schemeClr val="tx1"/>
                    </a:solidFill>
                    <a:latin typeface="Cambria" panose="02040503050406030204" pitchFamily="18" charset="0"/>
                  </a:rPr>
                  <a:t> is light speed</a:t>
                </a:r>
              </a:p>
              <a:p>
                <a:pPr marL="0" indent="0" algn="ctr">
                  <a:buNone/>
                </a:pPr>
                <a:r>
                  <a:rPr lang="en-US" sz="2000" dirty="0">
                    <a:solidFill>
                      <a:schemeClr val="tx1"/>
                    </a:solidFill>
                    <a:latin typeface="Cambria" panose="02040503050406030204" pitchFamily="18" charset="0"/>
                  </a:rPr>
                  <a:t> or slowed velocity v for atomic mass</a:t>
                </a:r>
              </a:p>
            </p:txBody>
          </p:sp>
        </mc:Choice>
        <mc:Fallback>
          <p:sp>
            <p:nvSpPr>
              <p:cNvPr id="3" name="Content Placeholder 2">
                <a:extLst>
                  <a:ext uri="{FF2B5EF4-FFF2-40B4-BE49-F238E27FC236}">
                    <a16:creationId xmlns:a16="http://schemas.microsoft.com/office/drawing/2014/main" xmlns="" xmlns:a14="http://schemas.microsoft.com/office/drawing/2010/main" id="{E28720B6-B848-421F-9160-88EED1149125}"/>
                  </a:ext>
                </a:extLst>
              </p:cNvPr>
              <p:cNvSpPr>
                <a:spLocks noGrp="1" noRot="1" noChangeAspect="1" noMove="1" noResize="1" noEditPoints="1" noAdjustHandles="1" noChangeArrowheads="1" noChangeShapeType="1" noTextEdit="1"/>
              </p:cNvSpPr>
              <p:nvPr>
                <p:ph idx="1"/>
              </p:nvPr>
            </p:nvSpPr>
            <p:spPr>
              <a:xfrm>
                <a:off x="3550486" y="864107"/>
                <a:ext cx="7417857" cy="5120640"/>
              </a:xfrm>
              <a:blipFill>
                <a:blip r:embed="rId2" cstate="print"/>
                <a:stretch>
                  <a:fillRect t="-131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46408BB9-7750-4853-99B9-FE9F3BA2BDE3}"/>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D1930F7B-7BF4-41A2-BEB4-3A6AC7904762}"/>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21</a:t>
            </a:fld>
            <a:endParaRPr lang="en-US" b="1" dirty="0">
              <a:solidFill>
                <a:schemeClr val="tx1"/>
              </a:solidFill>
              <a:latin typeface="Cambria" panose="02040503050406030204" pitchFamily="18" charset="0"/>
            </a:endParaRPr>
          </a:p>
        </p:txBody>
      </p:sp>
      <p:sp>
        <p:nvSpPr>
          <p:cNvPr id="2" name="Title 1">
            <a:extLst>
              <a:ext uri="{FF2B5EF4-FFF2-40B4-BE49-F238E27FC236}">
                <a16:creationId xmlns:a16="http://schemas.microsoft.com/office/drawing/2014/main" xmlns="" id="{E09E4C6E-16A2-41FD-86B8-90EC8FEAB8E8}"/>
              </a:ext>
            </a:extLst>
          </p:cNvPr>
          <p:cNvSpPr>
            <a:spLocks noGrp="1"/>
          </p:cNvSpPr>
          <p:nvPr>
            <p:ph type="title"/>
          </p:nvPr>
        </p:nvSpPr>
        <p:spPr>
          <a:xfrm>
            <a:off x="126459" y="2271846"/>
            <a:ext cx="2775507" cy="2305163"/>
          </a:xfrm>
        </p:spPr>
        <p:txBody>
          <a:bodyPr>
            <a:normAutofit/>
          </a:bodyPr>
          <a:lstStyle/>
          <a:p>
            <a:r>
              <a:rPr lang="en-US" sz="2400" dirty="0">
                <a:solidFill>
                  <a:schemeClr val="tx1"/>
                </a:solidFill>
                <a:latin typeface="Cambria" panose="02040503050406030204" pitchFamily="18" charset="0"/>
              </a:rPr>
              <a:t>Electric Current Defined</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Electrons do not contribute to</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Electric current, </a:t>
            </a:r>
            <a:r>
              <a:rPr lang="en-US" sz="2400" i="1" dirty="0">
                <a:solidFill>
                  <a:schemeClr val="tx1"/>
                </a:solidFill>
                <a:latin typeface="Cambria" panose="02040503050406030204" pitchFamily="18" charset="0"/>
              </a:rPr>
              <a:t>I</a:t>
            </a:r>
          </a:p>
        </p:txBody>
      </p:sp>
    </p:spTree>
    <p:extLst>
      <p:ext uri="{BB962C8B-B14F-4D97-AF65-F5344CB8AC3E}">
        <p14:creationId xmlns:p14="http://schemas.microsoft.com/office/powerpoint/2010/main" xmlns="" val="1989125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B17D67-2BDC-4557-8AC0-0E405EAF11A9}"/>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8CB81CF-39F4-4EFF-AB00-4840B7C66300}"/>
              </a:ext>
            </a:extLst>
          </p:cNvPr>
          <p:cNvSpPr>
            <a:spLocks noGrp="1"/>
          </p:cNvSpPr>
          <p:nvPr>
            <p:ph type="title"/>
          </p:nvPr>
        </p:nvSpPr>
        <p:spPr>
          <a:xfrm>
            <a:off x="367342" y="2278698"/>
            <a:ext cx="2375858" cy="2300596"/>
          </a:xfrm>
        </p:spPr>
        <p:txBody>
          <a:bodyPr>
            <a:normAutofit/>
          </a:bodyPr>
          <a:lstStyle/>
          <a:p>
            <a:r>
              <a:rPr lang="en-US" sz="2400" dirty="0">
                <a:solidFill>
                  <a:schemeClr val="tx1"/>
                </a:solidFill>
                <a:latin typeface="Cambria" panose="02040503050406030204" pitchFamily="18" charset="0"/>
              </a:rPr>
              <a:t>Voltage is acceleration</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It is not EMF</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It is not PD</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It is not Energy</a:t>
            </a:r>
          </a:p>
        </p:txBody>
      </p:sp>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418859D0-86EF-4870-B9A7-5A11892E2152}"/>
                  </a:ext>
                </a:extLst>
              </p:cNvPr>
              <p:cNvSpPr>
                <a:spLocks noGrp="1"/>
              </p:cNvSpPr>
              <p:nvPr>
                <p:ph idx="1"/>
              </p:nvPr>
            </p:nvSpPr>
            <p:spPr>
              <a:xfrm>
                <a:off x="4326628" y="2186744"/>
                <a:ext cx="5928326" cy="3598759"/>
              </a:xfrm>
            </p:spPr>
            <p:txBody>
              <a:bodyPr>
                <a:normAutofit/>
              </a:bodyPr>
              <a:lstStyle/>
              <a:p>
                <a:pPr marL="0" indent="0" algn="ctr">
                  <a:lnSpc>
                    <a:spcPct val="200000"/>
                  </a:lnSpc>
                  <a:buNone/>
                </a:pPr>
                <a:r>
                  <a:rPr lang="en-US" sz="2000" dirty="0">
                    <a:solidFill>
                      <a:schemeClr val="tx1"/>
                    </a:solidFill>
                    <a:latin typeface="Cambria" panose="02040503050406030204" pitchFamily="18" charset="0"/>
                  </a:rPr>
                  <a:t>Consider 511 </a:t>
                </a:r>
                <a:r>
                  <a:rPr lang="en-US" sz="2000" dirty="0" err="1">
                    <a:solidFill>
                      <a:schemeClr val="tx1"/>
                    </a:solidFill>
                    <a:latin typeface="Cambria" panose="02040503050406030204" pitchFamily="18" charset="0"/>
                  </a:rPr>
                  <a:t>keV</a:t>
                </a:r>
                <a:r>
                  <a:rPr lang="en-US" sz="2000" dirty="0">
                    <a:solidFill>
                      <a:schemeClr val="tx1"/>
                    </a:solidFill>
                    <a:latin typeface="Cambria" panose="02040503050406030204" pitchFamily="18" charset="0"/>
                  </a:rPr>
                  <a:t> for an electron</a:t>
                </a:r>
              </a:p>
              <a:p>
                <a:pPr marL="0" indent="0" algn="ctr">
                  <a:buNone/>
                </a:pPr>
                <a14:m>
                  <m:oMathPara xmlns:m="http://schemas.openxmlformats.org/officeDocument/2006/math">
                    <m:oMathParaPr>
                      <m:jc m:val="center"/>
                    </m:oMathParaPr>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𝑒𝑉</m:t>
                          </m:r>
                        </m:num>
                        <m:den>
                          <m:r>
                            <a:rPr lang="en-US" sz="2000" b="0" i="1" smtClean="0">
                              <a:solidFill>
                                <a:schemeClr val="tx1"/>
                              </a:solidFill>
                              <a:latin typeface="Cambria Math" panose="02040503050406030204" pitchFamily="18" charset="0"/>
                            </a:rPr>
                            <m:t>𝑒</m:t>
                          </m:r>
                        </m:den>
                      </m:f>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𝑉</m:t>
                      </m:r>
                    </m:oMath>
                  </m:oMathPara>
                </a14:m>
                <a:endParaRPr lang="en-US" sz="2000" dirty="0">
                  <a:solidFill>
                    <a:schemeClr val="tx1"/>
                  </a:solidFill>
                  <a:latin typeface="Cambria"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511000</m:t>
                          </m:r>
                        </m:num>
                        <m:den>
                          <m:r>
                            <a:rPr lang="en-US" sz="2000" b="0" i="1" smtClean="0">
                              <a:solidFill>
                                <a:schemeClr val="tx1"/>
                              </a:solidFill>
                              <a:latin typeface="Cambria Math" panose="02040503050406030204" pitchFamily="18" charset="0"/>
                            </a:rPr>
                            <m:t>1.60217653</m:t>
                          </m:r>
                          <m:r>
                            <a:rPr lang="en-US" sz="2000" i="1" smtClean="0">
                              <a:solidFill>
                                <a:schemeClr val="tx1"/>
                              </a:solidFill>
                              <a:latin typeface="Cambria Math" panose="02040503050406030204" pitchFamily="18" charset="0"/>
                              <a:ea typeface="Cambria Math" panose="02040503050406030204" pitchFamily="18" charset="0"/>
                            </a:rPr>
                            <m:t>×</m:t>
                          </m:r>
                          <m:sSup>
                            <m:sSupPr>
                              <m:ctrlPr>
                                <a:rPr lang="en-US" sz="200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10</m:t>
                              </m:r>
                            </m:e>
                            <m:sup>
                              <m:r>
                                <a:rPr lang="en-US" sz="2000" b="0" i="1" smtClean="0">
                                  <a:solidFill>
                                    <a:schemeClr val="tx1"/>
                                  </a:solidFill>
                                  <a:latin typeface="Cambria Math" panose="02040503050406030204" pitchFamily="18" charset="0"/>
                                  <a:ea typeface="Cambria Math" panose="02040503050406030204" pitchFamily="18" charset="0"/>
                                </a:rPr>
                                <m:t>−19</m:t>
                              </m:r>
                            </m:sup>
                          </m:sSup>
                        </m:den>
                      </m:f>
                      <m:r>
                        <a:rPr lang="en-US" sz="2000" b="0" i="1" smtClean="0">
                          <a:solidFill>
                            <a:schemeClr val="tx1"/>
                          </a:solidFill>
                          <a:latin typeface="Cambria Math" panose="02040503050406030204" pitchFamily="18" charset="0"/>
                        </a:rPr>
                        <m:t>=3.1894</m:t>
                      </m:r>
                      <m:r>
                        <a:rPr lang="en-US" sz="2000" b="0" i="1" smtClean="0">
                          <a:solidFill>
                            <a:schemeClr val="tx1"/>
                          </a:solidFill>
                          <a:latin typeface="Cambria Math" panose="02040503050406030204" pitchFamily="18" charset="0"/>
                          <a:ea typeface="Cambria Math" panose="02040503050406030204" pitchFamily="18" charset="0"/>
                        </a:rPr>
                        <m:t>×</m:t>
                      </m:r>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10</m:t>
                          </m:r>
                        </m:e>
                        <m:sup>
                          <m:r>
                            <a:rPr lang="en-US" sz="2000" b="0" i="1" smtClean="0">
                              <a:solidFill>
                                <a:schemeClr val="tx1"/>
                              </a:solidFill>
                              <a:latin typeface="Cambria Math" panose="02040503050406030204" pitchFamily="18" charset="0"/>
                              <a:ea typeface="Cambria Math" panose="02040503050406030204" pitchFamily="18" charset="0"/>
                            </a:rPr>
                            <m:t>24</m:t>
                          </m:r>
                        </m:sup>
                      </m:sSup>
                      <m:r>
                        <a:rPr lang="en-US" sz="2000" b="0" i="1" smtClean="0">
                          <a:solidFill>
                            <a:schemeClr val="tx1"/>
                          </a:solidFill>
                          <a:latin typeface="Cambria Math" panose="02040503050406030204" pitchFamily="18" charset="0"/>
                          <a:ea typeface="Cambria Math" panose="02040503050406030204" pitchFamily="18" charset="0"/>
                        </a:rPr>
                        <m:t> </m:t>
                      </m:r>
                      <m:r>
                        <a:rPr lang="en-US" sz="2000" b="0" i="1" smtClean="0">
                          <a:solidFill>
                            <a:schemeClr val="tx1"/>
                          </a:solidFill>
                          <a:latin typeface="Cambria Math" panose="02040503050406030204" pitchFamily="18" charset="0"/>
                          <a:ea typeface="Cambria Math" panose="02040503050406030204" pitchFamily="18" charset="0"/>
                        </a:rPr>
                        <m:t>𝑉𝑜𝑙𝑡𝑠</m:t>
                      </m:r>
                    </m:oMath>
                  </m:oMathPara>
                </a14:m>
                <a:endParaRPr lang="en-US" sz="2000" b="0" dirty="0">
                  <a:solidFill>
                    <a:schemeClr val="tx1"/>
                  </a:solidFill>
                  <a:latin typeface="Cambria"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r>
                        <a:rPr lang="en-US" sz="2000" b="0" i="1" smtClean="0">
                          <a:solidFill>
                            <a:schemeClr val="tx1"/>
                          </a:solidFill>
                          <a:latin typeface="Cambria Math" panose="02040503050406030204" pitchFamily="18" charset="0"/>
                        </a:rPr>
                        <m:t>𝐴𝑐𝑐𝑒𝑙𝑒𝑟𝑎𝑡𝑖𝑜𝑛</m:t>
                      </m:r>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𝑐</m:t>
                              </m:r>
                            </m:e>
                            <m:sup>
                              <m:r>
                                <a:rPr lang="en-US" sz="2000" b="0" i="1" smtClean="0">
                                  <a:solidFill>
                                    <a:schemeClr val="tx1"/>
                                  </a:solidFill>
                                  <a:latin typeface="Cambria Math" panose="02040503050406030204" pitchFamily="18" charset="0"/>
                                </a:rPr>
                                <m:t>2</m:t>
                              </m:r>
                            </m:sup>
                          </m:sSup>
                        </m:num>
                        <m:den>
                          <m:r>
                            <a:rPr lang="en-US" sz="2000" b="0" i="1" smtClean="0">
                              <a:solidFill>
                                <a:schemeClr val="tx1"/>
                              </a:solidFill>
                              <a:latin typeface="Cambria Math" panose="02040503050406030204" pitchFamily="18" charset="0"/>
                            </a:rPr>
                            <m:t>𝑟</m:t>
                          </m:r>
                        </m:den>
                      </m:f>
                    </m:oMath>
                  </m:oMathPara>
                </a14:m>
                <a:endParaRPr lang="en-US" sz="2000" b="0" i="1" dirty="0">
                  <a:solidFill>
                    <a:schemeClr val="tx1"/>
                  </a:solidFill>
                  <a:latin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(2.998</m:t>
                          </m:r>
                          <m:r>
                            <a:rPr lang="en-US" sz="2000" b="0" i="1" smtClean="0">
                              <a:solidFill>
                                <a:schemeClr val="tx1"/>
                              </a:solidFill>
                              <a:latin typeface="Cambria Math" panose="02040503050406030204" pitchFamily="18" charset="0"/>
                              <a:ea typeface="Cambria Math" panose="02040503050406030204" pitchFamily="18" charset="0"/>
                            </a:rPr>
                            <m:t>×</m:t>
                          </m:r>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10</m:t>
                              </m:r>
                            </m:e>
                            <m:sup>
                              <m:r>
                                <a:rPr lang="en-US" sz="2000" b="0" i="1" smtClean="0">
                                  <a:solidFill>
                                    <a:schemeClr val="tx1"/>
                                  </a:solidFill>
                                  <a:latin typeface="Cambria Math" panose="02040503050406030204" pitchFamily="18" charset="0"/>
                                  <a:ea typeface="Cambria Math" panose="02040503050406030204" pitchFamily="18" charset="0"/>
                                </a:rPr>
                                <m:t>8</m:t>
                              </m:r>
                            </m:sup>
                          </m:sSup>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m:t>
                              </m:r>
                            </m:e>
                            <m:sup>
                              <m:r>
                                <a:rPr lang="en-US" sz="2000" b="0" i="1" smtClean="0">
                                  <a:solidFill>
                                    <a:schemeClr val="tx1"/>
                                  </a:solidFill>
                                  <a:latin typeface="Cambria Math" panose="02040503050406030204" pitchFamily="18" charset="0"/>
                                  <a:ea typeface="Cambria Math" panose="02040503050406030204" pitchFamily="18" charset="0"/>
                                </a:rPr>
                                <m:t>2</m:t>
                              </m:r>
                            </m:sup>
                          </m:sSup>
                        </m:num>
                        <m:den>
                          <m:r>
                            <a:rPr lang="en-US" sz="2000" b="0" i="1" smtClean="0">
                              <a:solidFill>
                                <a:schemeClr val="tx1"/>
                              </a:solidFill>
                              <a:latin typeface="Cambria Math" panose="02040503050406030204" pitchFamily="18" charset="0"/>
                            </a:rPr>
                            <m:t>2.817940325</m:t>
                          </m:r>
                          <m:r>
                            <a:rPr lang="en-US" sz="2000" b="0" i="1" smtClean="0">
                              <a:solidFill>
                                <a:schemeClr val="tx1"/>
                              </a:solidFill>
                              <a:latin typeface="Cambria Math" panose="02040503050406030204" pitchFamily="18" charset="0"/>
                              <a:ea typeface="Cambria Math" panose="02040503050406030204" pitchFamily="18" charset="0"/>
                            </a:rPr>
                            <m:t>×</m:t>
                          </m:r>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10</m:t>
                              </m:r>
                            </m:e>
                            <m:sup>
                              <m:r>
                                <a:rPr lang="en-US" sz="2000" b="0" i="1" smtClean="0">
                                  <a:solidFill>
                                    <a:schemeClr val="tx1"/>
                                  </a:solidFill>
                                  <a:latin typeface="Cambria Math" panose="02040503050406030204" pitchFamily="18" charset="0"/>
                                  <a:ea typeface="Cambria Math" panose="02040503050406030204" pitchFamily="18" charset="0"/>
                                </a:rPr>
                                <m:t>−8</m:t>
                              </m:r>
                            </m:sup>
                          </m:sSup>
                        </m:den>
                      </m:f>
                      <m:r>
                        <a:rPr lang="en-US" sz="2000" b="0" i="1" smtClean="0">
                          <a:solidFill>
                            <a:schemeClr val="tx1"/>
                          </a:solidFill>
                          <a:latin typeface="Cambria Math" panose="02040503050406030204" pitchFamily="18" charset="0"/>
                        </a:rPr>
                        <m:t>=3.1894</m:t>
                      </m:r>
                      <m:r>
                        <a:rPr lang="en-US" sz="2000" b="0" i="1" smtClean="0">
                          <a:solidFill>
                            <a:schemeClr val="tx1"/>
                          </a:solidFill>
                          <a:latin typeface="Cambria Math" panose="02040503050406030204" pitchFamily="18" charset="0"/>
                          <a:ea typeface="Cambria Math" panose="02040503050406030204" pitchFamily="18" charset="0"/>
                        </a:rPr>
                        <m:t>×</m:t>
                      </m:r>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10</m:t>
                          </m:r>
                        </m:e>
                        <m:sup>
                          <m:r>
                            <a:rPr lang="en-US" sz="2000" b="0" i="1" smtClean="0">
                              <a:solidFill>
                                <a:schemeClr val="tx1"/>
                              </a:solidFill>
                              <a:latin typeface="Cambria Math" panose="02040503050406030204" pitchFamily="18" charset="0"/>
                              <a:ea typeface="Cambria Math" panose="02040503050406030204" pitchFamily="18" charset="0"/>
                            </a:rPr>
                            <m:t>24</m:t>
                          </m:r>
                        </m:sup>
                      </m:sSup>
                      <m:f>
                        <m:fPr>
                          <m:type m:val="lin"/>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panose="02040503050406030204" pitchFamily="18" charset="0"/>
                              <a:ea typeface="Cambria Math" panose="02040503050406030204" pitchFamily="18" charset="0"/>
                            </a:rPr>
                            <m:t>𝑚</m:t>
                          </m:r>
                        </m:num>
                        <m:den>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𝑠</m:t>
                              </m:r>
                            </m:e>
                            <m:sup>
                              <m:r>
                                <a:rPr lang="en-US" sz="2000" b="0" i="1" smtClean="0">
                                  <a:solidFill>
                                    <a:schemeClr val="tx1"/>
                                  </a:solidFill>
                                  <a:latin typeface="Cambria Math" panose="02040503050406030204" pitchFamily="18" charset="0"/>
                                  <a:ea typeface="Cambria Math" panose="02040503050406030204" pitchFamily="18" charset="0"/>
                                </a:rPr>
                                <m:t>2</m:t>
                              </m:r>
                            </m:sup>
                          </m:sSup>
                        </m:den>
                      </m:f>
                    </m:oMath>
                  </m:oMathPara>
                </a14:m>
                <a:endParaRPr lang="en-US" sz="2000" dirty="0">
                  <a:solidFill>
                    <a:schemeClr val="tx1"/>
                  </a:solidFill>
                  <a:latin typeface="Cambria"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m:rPr>
                          <m:nor/>
                        </m:rPr>
                        <a:rPr lang="en-US" sz="2000" dirty="0">
                          <a:solidFill>
                            <a:schemeClr val="tx1"/>
                          </a:solidFill>
                          <a:latin typeface="Cambria" panose="02040503050406030204" pitchFamily="18" charset="0"/>
                        </a:rPr>
                        <m:t>Voltage</m:t>
                      </m:r>
                      <m:r>
                        <m:rPr>
                          <m:nor/>
                        </m:rPr>
                        <a:rPr lang="en-US" sz="2000" dirty="0">
                          <a:solidFill>
                            <a:schemeClr val="tx1"/>
                          </a:solidFill>
                          <a:latin typeface="Cambria" panose="02040503050406030204" pitchFamily="18" charset="0"/>
                        </a:rPr>
                        <m:t>, </m:t>
                      </m:r>
                      <m:r>
                        <m:rPr>
                          <m:sty m:val="p"/>
                        </m:rPr>
                        <a:rPr lang="en-US" sz="2000" b="0" i="0" dirty="0" smtClean="0">
                          <a:solidFill>
                            <a:schemeClr val="tx1"/>
                          </a:solidFill>
                          <a:latin typeface="Cambria Math" panose="02040503050406030204" pitchFamily="18" charset="0"/>
                        </a:rPr>
                        <m:t>V</m:t>
                      </m:r>
                      <m:r>
                        <a:rPr lang="en-US" sz="2000" b="0" i="1" dirty="0" smtClean="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𝑐</m:t>
                              </m:r>
                            </m:e>
                            <m:sup>
                              <m:r>
                                <a:rPr lang="en-US" sz="2000" i="1">
                                  <a:solidFill>
                                    <a:schemeClr val="tx1"/>
                                  </a:solidFill>
                                  <a:latin typeface="Cambria Math" panose="02040503050406030204" pitchFamily="18" charset="0"/>
                                </a:rPr>
                                <m:t>2</m:t>
                              </m:r>
                            </m:sup>
                          </m:sSup>
                        </m:num>
                        <m:den>
                          <m:r>
                            <a:rPr lang="en-US" sz="2000" i="1">
                              <a:solidFill>
                                <a:schemeClr val="tx1"/>
                              </a:solidFill>
                              <a:latin typeface="Cambria Math" panose="02040503050406030204" pitchFamily="18" charset="0"/>
                            </a:rPr>
                            <m:t>𝑟</m:t>
                          </m:r>
                        </m:den>
                      </m:f>
                    </m:oMath>
                  </m:oMathPara>
                </a14:m>
                <a:endParaRPr lang="en-US" dirty="0">
                  <a:solidFill>
                    <a:schemeClr val="tx1"/>
                  </a:solidFill>
                  <a:latin typeface="Cambria" panose="02040503050406030204" pitchFamily="18" charset="0"/>
                </a:endParaRPr>
              </a:p>
              <a:p>
                <a:pPr marL="0" indent="0">
                  <a:buNone/>
                </a:pPr>
                <a:endParaRPr lang="en-US" dirty="0"/>
              </a:p>
            </p:txBody>
          </p:sp>
        </mc:Choice>
        <mc:Fallback>
          <p:sp>
            <p:nvSpPr>
              <p:cNvPr id="3" name="Content Placeholder 2">
                <a:extLst>
                  <a:ext uri="{FF2B5EF4-FFF2-40B4-BE49-F238E27FC236}">
                    <a16:creationId xmlns:a16="http://schemas.microsoft.com/office/drawing/2014/main" xmlns="" xmlns:a14="http://schemas.microsoft.com/office/drawing/2010/main" id="{418859D0-86EF-4870-B9A7-5A11892E2152}"/>
                  </a:ext>
                </a:extLst>
              </p:cNvPr>
              <p:cNvSpPr>
                <a:spLocks noGrp="1" noRot="1" noChangeAspect="1" noMove="1" noResize="1" noEditPoints="1" noAdjustHandles="1" noChangeArrowheads="1" noChangeShapeType="1" noTextEdit="1"/>
              </p:cNvSpPr>
              <p:nvPr>
                <p:ph idx="1"/>
              </p:nvPr>
            </p:nvSpPr>
            <p:spPr>
              <a:xfrm>
                <a:off x="4326628" y="2186744"/>
                <a:ext cx="5928326" cy="3598759"/>
              </a:xfrm>
              <a:blipFill>
                <a:blip r:embed="rId2" cstate="print"/>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26197760-E212-4ACA-9A6B-0C144AE92A7C}"/>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5D597B39-0325-46B6-8608-070FACBCAAD3}"/>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22</a:t>
            </a:fld>
            <a:endParaRPr lang="en-US"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xmlns="" id="{C952F6A3-9D8E-48DF-BE44-36538DDECC8F}"/>
              </a:ext>
            </a:extLst>
          </p:cNvPr>
          <p:cNvSpPr/>
          <p:nvPr/>
        </p:nvSpPr>
        <p:spPr>
          <a:xfrm>
            <a:off x="3190795" y="1072497"/>
            <a:ext cx="7910191" cy="1015663"/>
          </a:xfrm>
          <a:prstGeom prst="rect">
            <a:avLst/>
          </a:prstGeom>
        </p:spPr>
        <p:txBody>
          <a:bodyPr wrap="square">
            <a:spAutoFit/>
          </a:bodyPr>
          <a:lstStyle/>
          <a:p>
            <a:pPr algn="r"/>
            <a:r>
              <a:rPr lang="en-US" sz="2000" dirty="0">
                <a:latin typeface="Cambria" panose="02040503050406030204" pitchFamily="18" charset="0"/>
              </a:rPr>
              <a:t>Idiocy of energy units – It’s too bad, but I have already apologized, and there is nothing else I can do….</a:t>
            </a:r>
          </a:p>
          <a:p>
            <a:pPr algn="r"/>
            <a:r>
              <a:rPr lang="en-US" sz="2000" dirty="0">
                <a:latin typeface="Cambria" panose="02040503050406030204" pitchFamily="18" charset="0"/>
              </a:rPr>
              <a:t>- Richard P. Feynman (1961)</a:t>
            </a:r>
          </a:p>
        </p:txBody>
      </p:sp>
    </p:spTree>
    <p:extLst>
      <p:ext uri="{BB962C8B-B14F-4D97-AF65-F5344CB8AC3E}">
        <p14:creationId xmlns:p14="http://schemas.microsoft.com/office/powerpoint/2010/main" xmlns="" val="158773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97F6B75-9A30-4564-94C5-6C25EC68A2FC}"/>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2F31666-C76E-43FD-9A9A-C0332D53B17A}"/>
              </a:ext>
            </a:extLst>
          </p:cNvPr>
          <p:cNvSpPr>
            <a:spLocks noGrp="1"/>
          </p:cNvSpPr>
          <p:nvPr>
            <p:ph type="title"/>
          </p:nvPr>
        </p:nvSpPr>
        <p:spPr>
          <a:xfrm>
            <a:off x="203904" y="2133941"/>
            <a:ext cx="2620617" cy="2590110"/>
          </a:xfrm>
        </p:spPr>
        <p:txBody>
          <a:bodyPr>
            <a:normAutofit/>
          </a:bodyPr>
          <a:lstStyle/>
          <a:p>
            <a:r>
              <a:rPr lang="en-US" sz="2400" dirty="0">
                <a:solidFill>
                  <a:schemeClr val="tx1"/>
                </a:solidFill>
                <a:latin typeface="Cambria" panose="02040503050406030204" pitchFamily="18" charset="0"/>
              </a:rPr>
              <a:t>Temperature is in absolute fact electron volts</a:t>
            </a:r>
          </a:p>
        </p:txBody>
      </p:sp>
      <p:sp>
        <p:nvSpPr>
          <p:cNvPr id="3" name="Content Placeholder 2">
            <a:extLst>
              <a:ext uri="{FF2B5EF4-FFF2-40B4-BE49-F238E27FC236}">
                <a16:creationId xmlns:a16="http://schemas.microsoft.com/office/drawing/2014/main" xmlns="" id="{6FAA7FC2-24A8-4063-90E3-09580A308372}"/>
              </a:ext>
            </a:extLst>
          </p:cNvPr>
          <p:cNvSpPr>
            <a:spLocks noGrp="1"/>
          </p:cNvSpPr>
          <p:nvPr>
            <p:ph idx="1"/>
          </p:nvPr>
        </p:nvSpPr>
        <p:spPr>
          <a:xfrm>
            <a:off x="3477835" y="868676"/>
            <a:ext cx="7853888" cy="5120640"/>
          </a:xfrm>
        </p:spPr>
        <p:txBody>
          <a:bodyPr>
            <a:normAutofit/>
          </a:bodyPr>
          <a:lstStyle/>
          <a:p>
            <a:pPr marL="0" indent="0" algn="ctr">
              <a:buNone/>
            </a:pPr>
            <a:r>
              <a:rPr lang="en-US" sz="2000" b="1" dirty="0">
                <a:solidFill>
                  <a:schemeClr val="tx1"/>
                </a:solidFill>
                <a:latin typeface="Cambria" panose="02040503050406030204" pitchFamily="18" charset="0"/>
              </a:rPr>
              <a:t>All Experimental Data</a:t>
            </a:r>
          </a:p>
          <a:p>
            <a:pPr marL="0" indent="0" algn="just">
              <a:buNone/>
            </a:pPr>
            <a:endParaRPr lang="en-US" sz="1400" dirty="0">
              <a:solidFill>
                <a:schemeClr val="tx1"/>
              </a:solidFill>
              <a:latin typeface="Cambria" panose="02040503050406030204" pitchFamily="18" charset="0"/>
            </a:endParaRPr>
          </a:p>
          <a:p>
            <a:pPr marL="0" indent="0" algn="just">
              <a:buNone/>
            </a:pPr>
            <a:r>
              <a:rPr lang="en-US" sz="2000" dirty="0">
                <a:solidFill>
                  <a:schemeClr val="tx1"/>
                </a:solidFill>
                <a:latin typeface="Cambria" panose="02040503050406030204" pitchFamily="18" charset="0"/>
              </a:rPr>
              <a:t>I have added one step to Wien’s Law: Empirical evidence as to why two different frequencies (wavelength) represent the same associated temperature</a:t>
            </a:r>
          </a:p>
          <a:p>
            <a:pPr marL="0" indent="0" algn="just">
              <a:buNone/>
            </a:pPr>
            <a:endParaRPr lang="en-US" sz="2000" dirty="0">
              <a:solidFill>
                <a:schemeClr val="tx1"/>
              </a:solidFill>
              <a:latin typeface="Cambria" panose="02040503050406030204" pitchFamily="18" charset="0"/>
            </a:endParaRPr>
          </a:p>
          <a:p>
            <a:pPr marL="0" indent="0" algn="just">
              <a:buNone/>
            </a:pPr>
            <a:endParaRPr lang="en-US" sz="2000" dirty="0">
              <a:solidFill>
                <a:schemeClr val="tx1"/>
              </a:solidFill>
              <a:latin typeface="Cambria" panose="02040503050406030204" pitchFamily="18" charset="0"/>
            </a:endParaRPr>
          </a:p>
          <a:p>
            <a:pPr marL="0" indent="0" algn="just">
              <a:buNone/>
            </a:pPr>
            <a:endParaRPr lang="en-US" sz="2000" dirty="0">
              <a:solidFill>
                <a:schemeClr val="tx1"/>
              </a:solidFill>
              <a:latin typeface="Cambria" panose="02040503050406030204" pitchFamily="18" charset="0"/>
            </a:endParaRPr>
          </a:p>
          <a:p>
            <a:pPr marL="0" indent="0" algn="just">
              <a:buNone/>
            </a:pPr>
            <a:endParaRPr lang="en-US" sz="2000" dirty="0">
              <a:solidFill>
                <a:schemeClr val="tx1"/>
              </a:solidFill>
              <a:latin typeface="Cambria" panose="02040503050406030204" pitchFamily="18" charset="0"/>
            </a:endParaRPr>
          </a:p>
          <a:p>
            <a:pPr marL="0" indent="0" algn="just">
              <a:buNone/>
            </a:pPr>
            <a:endParaRPr lang="en-US" sz="2000" dirty="0">
              <a:solidFill>
                <a:schemeClr val="tx1"/>
              </a:solidFill>
              <a:latin typeface="Cambria" panose="02040503050406030204" pitchFamily="18" charset="0"/>
            </a:endParaRPr>
          </a:p>
          <a:p>
            <a:pPr marL="0" indent="0" algn="just">
              <a:buNone/>
            </a:pPr>
            <a:endParaRPr lang="en-US" sz="2000" dirty="0">
              <a:solidFill>
                <a:schemeClr val="tx1"/>
              </a:solidFill>
              <a:latin typeface="Cambria" panose="02040503050406030204" pitchFamily="18" charset="0"/>
            </a:endParaRPr>
          </a:p>
          <a:p>
            <a:pPr marL="0" indent="0" algn="just">
              <a:buNone/>
            </a:pPr>
            <a:r>
              <a:rPr lang="en-US" sz="2000" dirty="0">
                <a:solidFill>
                  <a:schemeClr val="tx1"/>
                </a:solidFill>
                <a:latin typeface="Cambria" panose="02040503050406030204" pitchFamily="18" charset="0"/>
              </a:rPr>
              <a:t>A rotational factor of explains why the same Kelvin temperature of a body radiates two differently measured frequencies.</a:t>
            </a:r>
          </a:p>
        </p:txBody>
      </p:sp>
      <p:sp>
        <p:nvSpPr>
          <p:cNvPr id="4" name="Date Placeholder 3">
            <a:extLst>
              <a:ext uri="{FF2B5EF4-FFF2-40B4-BE49-F238E27FC236}">
                <a16:creationId xmlns:a16="http://schemas.microsoft.com/office/drawing/2014/main" xmlns="" id="{82785629-69BE-4A19-B1AA-D042C5DED63B}"/>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8A6F019C-AD42-4F36-BE29-61408C1AC7EC}"/>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23</a:t>
            </a:fld>
            <a:endParaRPr lang="en-US" b="1" dirty="0">
              <a:solidFill>
                <a:schemeClr val="tx1"/>
              </a:solidFill>
              <a:latin typeface="Cambria" panose="02040503050406030204" pitchFamily="18" charset="0"/>
            </a:endParaRPr>
          </a:p>
        </p:txBody>
      </p:sp>
      <mc:AlternateContent xmlns:mc="http://schemas.openxmlformats.org/markup-compatibility/2006">
        <mc:Choice xmlns:a14="http://schemas.microsoft.com/office/drawing/2010/main" xmlns="" Requires="a14">
          <p:graphicFrame>
            <p:nvGraphicFramePr>
              <p:cNvPr id="6" name="Table 5">
                <a:extLst>
                  <a:ext uri="{FF2B5EF4-FFF2-40B4-BE49-F238E27FC236}">
                    <a16:creationId xmlns:a16="http://schemas.microsoft.com/office/drawing/2014/main" id="{BD302558-8D2C-4F5B-AB2D-D682E7479CFE}"/>
                  </a:ext>
                </a:extLst>
              </p:cNvPr>
              <p:cNvGraphicFramePr>
                <a:graphicFrameLocks noGrp="1"/>
              </p:cNvGraphicFramePr>
              <p:nvPr>
                <p:extLst>
                  <p:ext uri="{D42A27DB-BD31-4B8C-83A1-F6EECF244321}">
                    <p14:modId xmlns:p14="http://schemas.microsoft.com/office/powerpoint/2010/main" val="3711522202"/>
                  </p:ext>
                </p:extLst>
              </p:nvPr>
            </p:nvGraphicFramePr>
            <p:xfrm>
              <a:off x="3573423" y="2627455"/>
              <a:ext cx="7630113" cy="2027643"/>
            </p:xfrm>
            <a:graphic>
              <a:graphicData uri="http://schemas.openxmlformats.org/drawingml/2006/table">
                <a:tbl>
                  <a:tblPr firstRow="1" bandRow="1">
                    <a:tableStyleId>{5C22544A-7EE6-4342-B048-85BDC9FD1C3A}</a:tableStyleId>
                  </a:tblPr>
                  <a:tblGrid>
                    <a:gridCol w="3875579">
                      <a:extLst>
                        <a:ext uri="{9D8B030D-6E8A-4147-A177-3AD203B41FA5}">
                          <a16:colId xmlns:a16="http://schemas.microsoft.com/office/drawing/2014/main" val="2638213092"/>
                        </a:ext>
                      </a:extLst>
                    </a:gridCol>
                    <a:gridCol w="3754534">
                      <a:extLst>
                        <a:ext uri="{9D8B030D-6E8A-4147-A177-3AD203B41FA5}">
                          <a16:colId xmlns:a16="http://schemas.microsoft.com/office/drawing/2014/main" val="845879737"/>
                        </a:ext>
                      </a:extLst>
                    </a:gridCol>
                  </a:tblGrid>
                  <a:tr h="425301">
                    <a:tc>
                      <a:txBody>
                        <a:bodyPr/>
                        <a:lstStyle/>
                        <a:p>
                          <a:pPr algn="ctr"/>
                          <a:r>
                            <a:rPr lang="en-US" sz="1600" b="0" dirty="0">
                              <a:solidFill>
                                <a:schemeClr val="tx1"/>
                              </a:solidFill>
                              <a:latin typeface="Cambria" panose="02040503050406030204" pitchFamily="18" charset="0"/>
                            </a:rPr>
                            <a:t>Electron volt eV </a:t>
                          </a:r>
                          <a14:m>
                            <m:oMath xmlns:m="http://schemas.openxmlformats.org/officeDocument/2006/math">
                              <m:r>
                                <a:rPr lang="en-US" sz="1600" b="0" i="1" dirty="0" smtClean="0">
                                  <a:solidFill>
                                    <a:schemeClr val="tx1"/>
                                  </a:solidFill>
                                  <a:latin typeface="Cambria Math" panose="02040503050406030204" pitchFamily="18" charset="0"/>
                                </a:rPr>
                                <m:t>=</m:t>
                              </m:r>
                            </m:oMath>
                          </a14:m>
                          <a:r>
                            <a:rPr lang="en-US" sz="1600" b="0" dirty="0">
                              <a:solidFill>
                                <a:schemeClr val="tx1"/>
                              </a:solidFill>
                              <a:latin typeface="Cambria" panose="02040503050406030204" pitchFamily="18" charset="0"/>
                            </a:rPr>
                            <a:t> Temperature, 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solidFill>
                              <a:latin typeface="Cambria" panose="02040503050406030204" pitchFamily="18" charset="0"/>
                            </a:rPr>
                            <a:t>Kelvin, K </a:t>
                          </a:r>
                          <a14:m>
                            <m:oMath xmlns:m="http://schemas.openxmlformats.org/officeDocument/2006/math">
                              <m:r>
                                <a:rPr lang="en-US" sz="1600" b="0" i="1" dirty="0" smtClean="0">
                                  <a:solidFill>
                                    <a:schemeClr val="tx1"/>
                                  </a:solidFill>
                                  <a:latin typeface="Cambria Math" panose="02040503050406030204" pitchFamily="18" charset="0"/>
                                </a:rPr>
                                <m:t>=</m:t>
                              </m:r>
                            </m:oMath>
                          </a14:m>
                          <a:r>
                            <a:rPr lang="en-US" sz="1600" b="0" dirty="0">
                              <a:solidFill>
                                <a:schemeClr val="tx1"/>
                              </a:solidFill>
                              <a:latin typeface="Cambria" panose="02040503050406030204" pitchFamily="18" charset="0"/>
                            </a:rPr>
                            <a:t> Temperature, </a:t>
                          </a:r>
                          <a14:m>
                            <m:oMath xmlns:m="http://schemas.openxmlformats.org/officeDocument/2006/math">
                              <m:sSub>
                                <m:sSubPr>
                                  <m:ctrlPr>
                                    <a:rPr lang="en-US" sz="1600" b="0" i="1" dirty="0" smtClean="0">
                                      <a:solidFill>
                                        <a:schemeClr val="tx1"/>
                                      </a:solidFill>
                                      <a:latin typeface="Cambria Math" panose="02040503050406030204" pitchFamily="18" charset="0"/>
                                    </a:rPr>
                                  </m:ctrlPr>
                                </m:sSubPr>
                                <m:e>
                                  <m:r>
                                    <m:rPr>
                                      <m:sty m:val="p"/>
                                    </m:rPr>
                                    <a:rPr lang="en-US" sz="1600" b="0" i="0" dirty="0" smtClean="0">
                                      <a:solidFill>
                                        <a:schemeClr val="tx1"/>
                                      </a:solidFill>
                                      <a:latin typeface="Cambria Math" panose="02040503050406030204" pitchFamily="18" charset="0"/>
                                    </a:rPr>
                                    <m:t>T</m:t>
                                  </m:r>
                                </m:e>
                                <m:sub>
                                  <m:r>
                                    <a:rPr lang="en-US" sz="1600" b="0" i="1" dirty="0" smtClean="0">
                                      <a:solidFill>
                                        <a:schemeClr val="tx1"/>
                                      </a:solidFill>
                                      <a:latin typeface="Cambria Math" panose="02040503050406030204" pitchFamily="18" charset="0"/>
                                    </a:rPr>
                                    <m:t>2</m:t>
                                  </m:r>
                                </m:sub>
                              </m:sSub>
                            </m:oMath>
                          </a14:m>
                          <a:endParaRPr lang="en-US" sz="1600" b="0" dirty="0">
                            <a:solidFill>
                              <a:schemeClr val="tx1"/>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8956005"/>
                      </a:ext>
                    </a:extLst>
                  </a:tr>
                  <a:tr h="1602342">
                    <a:tc>
                      <a:txBody>
                        <a:bodyPr/>
                        <a:lstStyle/>
                        <a:p>
                          <a:pPr algn="ct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2.9</m:t>
                                </m:r>
                                <m:r>
                                  <a:rPr lang="en-US" sz="1400" b="0" i="1" dirty="0" smtClean="0">
                                    <a:solidFill>
                                      <a:schemeClr val="tx1"/>
                                    </a:solidFill>
                                    <a:latin typeface="Cambria Math" panose="02040503050406030204" pitchFamily="18" charset="0"/>
                                    <a:ea typeface="Cambria Math" panose="02040503050406030204" pitchFamily="18" charset="0"/>
                                  </a:rPr>
                                  <m:t>×</m:t>
                                </m:r>
                                <m:sSup>
                                  <m:sSupPr>
                                    <m:ctrlPr>
                                      <a:rPr lang="en-US" sz="1400" b="0" i="1" dirty="0" smtClean="0">
                                        <a:solidFill>
                                          <a:schemeClr val="tx1"/>
                                        </a:solidFill>
                                        <a:latin typeface="Cambria Math" panose="02040503050406030204" pitchFamily="18" charset="0"/>
                                        <a:ea typeface="Cambria Math" panose="02040503050406030204" pitchFamily="18" charset="0"/>
                                      </a:rPr>
                                    </m:ctrlPr>
                                  </m:sSupPr>
                                  <m:e>
                                    <m:r>
                                      <a:rPr lang="en-US" sz="1400" b="0" i="1" dirty="0" smtClean="0">
                                        <a:solidFill>
                                          <a:schemeClr val="tx1"/>
                                        </a:solidFill>
                                        <a:latin typeface="Cambria Math" panose="02040503050406030204" pitchFamily="18" charset="0"/>
                                        <a:ea typeface="Cambria Math" panose="02040503050406030204" pitchFamily="18" charset="0"/>
                                      </a:rPr>
                                      <m:t>10</m:t>
                                    </m:r>
                                  </m:e>
                                  <m:sup>
                                    <m:r>
                                      <a:rPr lang="en-US" sz="1400" b="0" i="1" dirty="0" smtClean="0">
                                        <a:solidFill>
                                          <a:schemeClr val="tx1"/>
                                        </a:solidFill>
                                        <a:latin typeface="Cambria Math" panose="02040503050406030204" pitchFamily="18" charset="0"/>
                                        <a:ea typeface="Cambria Math" panose="02040503050406030204" pitchFamily="18" charset="0"/>
                                      </a:rPr>
                                      <m:t>−3</m:t>
                                    </m:r>
                                  </m:sup>
                                </m:sSup>
                                <m:r>
                                  <a:rPr lang="en-US" sz="1400" b="0" i="1" dirty="0" smtClean="0">
                                    <a:solidFill>
                                      <a:schemeClr val="tx1"/>
                                    </a:solidFill>
                                    <a:latin typeface="Cambria Math" panose="02040503050406030204" pitchFamily="18" charset="0"/>
                                  </a:rPr>
                                  <m:t>=</m:t>
                                </m:r>
                                <m:sSub>
                                  <m:sSubPr>
                                    <m:ctrlPr>
                                      <a:rPr lang="en-US" sz="1400" b="0" i="1" dirty="0" smtClean="0">
                                        <a:solidFill>
                                          <a:schemeClr val="tx1"/>
                                        </a:solidFill>
                                        <a:latin typeface="Cambria Math" panose="02040503050406030204" pitchFamily="18" charset="0"/>
                                      </a:rPr>
                                    </m:ctrlPr>
                                  </m:sSubPr>
                                  <m:e>
                                    <m:r>
                                      <m:rPr>
                                        <m:sty m:val="p"/>
                                      </m:rPr>
                                      <a:rPr lang="el-GR" sz="1400" b="0" i="1" dirty="0" smtClean="0">
                                        <a:solidFill>
                                          <a:schemeClr val="tx1"/>
                                        </a:solidFill>
                                        <a:latin typeface="Cambria Math" panose="02040503050406030204" pitchFamily="18" charset="0"/>
                                      </a:rPr>
                                      <m:t>λ</m:t>
                                    </m:r>
                                  </m:e>
                                  <m:sub>
                                    <m:r>
                                      <a:rPr lang="en-US" sz="1400" b="0" i="1" dirty="0" smtClean="0">
                                        <a:solidFill>
                                          <a:schemeClr val="tx1"/>
                                        </a:solidFill>
                                        <a:latin typeface="Cambria Math" panose="02040503050406030204" pitchFamily="18" charset="0"/>
                                      </a:rPr>
                                      <m:t>1</m:t>
                                    </m:r>
                                  </m:sub>
                                </m:sSub>
                                <m:r>
                                  <a:rPr lang="en-US" sz="1400" b="0" i="1" dirty="0" smtClean="0">
                                    <a:solidFill>
                                      <a:schemeClr val="tx1"/>
                                    </a:solidFill>
                                    <a:latin typeface="Cambria Math" panose="02040503050406030204" pitchFamily="18" charset="0"/>
                                    <a:ea typeface="Cambria Math" panose="02040503050406030204" pitchFamily="18" charset="0"/>
                                  </a:rPr>
                                  <m:t>×</m:t>
                                </m:r>
                                <m:r>
                                  <a:rPr lang="en-US" sz="1400" b="0" i="1" dirty="0" smtClean="0">
                                    <a:solidFill>
                                      <a:schemeClr val="tx1"/>
                                    </a:solidFill>
                                    <a:latin typeface="Cambria Math" panose="02040503050406030204" pitchFamily="18" charset="0"/>
                                    <a:ea typeface="Cambria Math" panose="02040503050406030204" pitchFamily="18" charset="0"/>
                                  </a:rPr>
                                  <m:t>𝑇</m:t>
                                </m:r>
                              </m:oMath>
                            </m:oMathPara>
                          </a14:m>
                          <a:endParaRPr lang="en-US" sz="1400" b="0" dirty="0">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2.9</m:t>
                                </m:r>
                                <m:r>
                                  <a:rPr lang="en-US" sz="1400" b="0" i="1" dirty="0" smtClean="0">
                                    <a:solidFill>
                                      <a:schemeClr val="tx1"/>
                                    </a:solidFill>
                                    <a:latin typeface="Cambria Math" panose="02040503050406030204" pitchFamily="18" charset="0"/>
                                    <a:ea typeface="Cambria Math" panose="02040503050406030204" pitchFamily="18" charset="0"/>
                                  </a:rPr>
                                  <m:t>×</m:t>
                                </m:r>
                                <m:sSup>
                                  <m:sSupPr>
                                    <m:ctrlPr>
                                      <a:rPr lang="en-US" sz="1400" b="0" i="1" dirty="0" smtClean="0">
                                        <a:solidFill>
                                          <a:schemeClr val="tx1"/>
                                        </a:solidFill>
                                        <a:latin typeface="Cambria Math" panose="02040503050406030204" pitchFamily="18" charset="0"/>
                                        <a:ea typeface="Cambria Math" panose="02040503050406030204" pitchFamily="18" charset="0"/>
                                      </a:rPr>
                                    </m:ctrlPr>
                                  </m:sSupPr>
                                  <m:e>
                                    <m:r>
                                      <a:rPr lang="en-US" sz="1400" b="0" i="1" dirty="0" smtClean="0">
                                        <a:solidFill>
                                          <a:schemeClr val="tx1"/>
                                        </a:solidFill>
                                        <a:latin typeface="Cambria Math" panose="02040503050406030204" pitchFamily="18" charset="0"/>
                                        <a:ea typeface="Cambria Math" panose="02040503050406030204" pitchFamily="18" charset="0"/>
                                      </a:rPr>
                                      <m:t>10</m:t>
                                    </m:r>
                                  </m:e>
                                  <m:sup>
                                    <m:r>
                                      <a:rPr lang="en-US" sz="1400" b="0" i="1" dirty="0" smtClean="0">
                                        <a:solidFill>
                                          <a:schemeClr val="tx1"/>
                                        </a:solidFill>
                                        <a:latin typeface="Cambria Math" panose="02040503050406030204" pitchFamily="18" charset="0"/>
                                        <a:ea typeface="Cambria Math" panose="02040503050406030204" pitchFamily="18" charset="0"/>
                                      </a:rPr>
                                      <m:t>−3</m:t>
                                    </m:r>
                                  </m:sup>
                                </m:sSup>
                                <m:r>
                                  <a:rPr lang="en-US" sz="1400" b="0" i="1" dirty="0" smtClean="0">
                                    <a:solidFill>
                                      <a:schemeClr val="tx1"/>
                                    </a:solidFill>
                                    <a:latin typeface="Cambria Math" panose="02040503050406030204" pitchFamily="18" charset="0"/>
                                  </a:rPr>
                                  <m:t>=</m:t>
                                </m:r>
                                <m:sSub>
                                  <m:sSubPr>
                                    <m:ctrlPr>
                                      <a:rPr lang="en-US" sz="1400" b="0" i="1" dirty="0" smtClean="0">
                                        <a:solidFill>
                                          <a:schemeClr val="tx1"/>
                                        </a:solidFill>
                                        <a:latin typeface="Cambria Math" panose="02040503050406030204" pitchFamily="18" charset="0"/>
                                      </a:rPr>
                                    </m:ctrlPr>
                                  </m:sSubPr>
                                  <m:e>
                                    <m:r>
                                      <m:rPr>
                                        <m:sty m:val="p"/>
                                      </m:rPr>
                                      <a:rPr lang="el-GR" sz="1400" b="0" i="1" dirty="0" smtClean="0">
                                        <a:solidFill>
                                          <a:schemeClr val="tx1"/>
                                        </a:solidFill>
                                        <a:latin typeface="Cambria Math" panose="02040503050406030204" pitchFamily="18" charset="0"/>
                                      </a:rPr>
                                      <m:t>λ</m:t>
                                    </m:r>
                                  </m:e>
                                  <m:sub>
                                    <m:r>
                                      <a:rPr lang="en-US" sz="1400" b="0" i="1" dirty="0" smtClean="0">
                                        <a:solidFill>
                                          <a:schemeClr val="tx1"/>
                                        </a:solidFill>
                                        <a:latin typeface="Cambria Math" panose="02040503050406030204" pitchFamily="18" charset="0"/>
                                      </a:rPr>
                                      <m:t>1</m:t>
                                    </m:r>
                                  </m:sub>
                                </m:sSub>
                                <m:r>
                                  <a:rPr lang="en-US" sz="1400" b="0" i="1" dirty="0" smtClean="0">
                                    <a:solidFill>
                                      <a:schemeClr val="tx1"/>
                                    </a:solidFill>
                                    <a:latin typeface="Cambria Math" panose="02040503050406030204" pitchFamily="18" charset="0"/>
                                    <a:ea typeface="Cambria Math" panose="02040503050406030204" pitchFamily="18" charset="0"/>
                                  </a:rPr>
                                  <m:t>×</m:t>
                                </m:r>
                                <m:r>
                                  <a:rPr lang="en-US" sz="1400" b="0" i="1" dirty="0" smtClean="0">
                                    <a:solidFill>
                                      <a:schemeClr val="tx1"/>
                                    </a:solidFill>
                                    <a:latin typeface="Cambria Math" panose="02040503050406030204" pitchFamily="18" charset="0"/>
                                    <a:ea typeface="Cambria Math" panose="02040503050406030204" pitchFamily="18" charset="0"/>
                                  </a:rPr>
                                  <m:t>𝑒𝑉</m:t>
                                </m:r>
                              </m:oMath>
                            </m:oMathPara>
                          </a14:m>
                          <a:endParaRPr lang="en-US" sz="1400" b="0" dirty="0">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tx1"/>
                                        </a:solidFill>
                                        <a:latin typeface="Cambria Math" panose="02040503050406030204" pitchFamily="18" charset="0"/>
                                      </a:rPr>
                                    </m:ctrlPr>
                                  </m:sSubPr>
                                  <m:e>
                                    <m:r>
                                      <m:rPr>
                                        <m:sty m:val="p"/>
                                      </m:rPr>
                                      <a:rPr lang="el-GR" sz="1400" b="0" i="1" dirty="0" smtClean="0">
                                        <a:solidFill>
                                          <a:schemeClr val="tx1"/>
                                        </a:solidFill>
                                        <a:latin typeface="Cambria Math" panose="02040503050406030204" pitchFamily="18" charset="0"/>
                                      </a:rPr>
                                      <m:t>λ</m:t>
                                    </m:r>
                                  </m:e>
                                  <m:sub>
                                    <m:r>
                                      <a:rPr lang="en-US" sz="1400" b="0" i="1" dirty="0" smtClean="0">
                                        <a:solidFill>
                                          <a:schemeClr val="tx1"/>
                                        </a:solidFill>
                                        <a:latin typeface="Cambria Math" panose="02040503050406030204" pitchFamily="18" charset="0"/>
                                      </a:rPr>
                                      <m:t>1</m:t>
                                    </m:r>
                                  </m:sub>
                                </m:sSub>
                                <m:r>
                                  <a:rPr lang="en-US" sz="1400" b="0" i="1" dirty="0" smtClean="0">
                                    <a:solidFill>
                                      <a:schemeClr val="tx1"/>
                                    </a:solidFill>
                                    <a:latin typeface="Cambria Math" panose="02040503050406030204" pitchFamily="18" charset="0"/>
                                    <a:ea typeface="Cambria Math" panose="02040503050406030204" pitchFamily="18" charset="0"/>
                                  </a:rPr>
                                  <m:t>×(</m:t>
                                </m:r>
                                <m:r>
                                  <a:rPr lang="en-US" sz="1400" b="0" i="1" dirty="0" smtClean="0">
                                    <a:solidFill>
                                      <a:schemeClr val="tx1"/>
                                    </a:solidFill>
                                    <a:latin typeface="Cambria Math" panose="02040503050406030204" pitchFamily="18" charset="0"/>
                                  </a:rPr>
                                  <m:t>2</m:t>
                                </m:r>
                                <m:r>
                                  <m:rPr>
                                    <m:sty m:val="p"/>
                                  </m:rPr>
                                  <a:rPr lang="el-GR" sz="1400" b="0" i="1" dirty="0" smtClean="0">
                                    <a:solidFill>
                                      <a:schemeClr val="tx1"/>
                                    </a:solidFill>
                                    <a:latin typeface="Cambria Math" panose="02040503050406030204" pitchFamily="18" charset="0"/>
                                  </a:rPr>
                                  <m:t>π</m:t>
                                </m:r>
                                <m:r>
                                  <a:rPr lang="en-US" sz="1400" b="0" i="1" dirty="0" smtClean="0">
                                    <a:solidFill>
                                      <a:schemeClr val="tx1"/>
                                    </a:solidFill>
                                    <a:latin typeface="Cambria Math" panose="02040503050406030204" pitchFamily="18" charset="0"/>
                                    <a:ea typeface="Cambria Math" panose="02040503050406030204" pitchFamily="18" charset="0"/>
                                  </a:rPr>
                                  <m:t>×</m:t>
                                </m:r>
                                <m:sSup>
                                  <m:sSupPr>
                                    <m:ctrlPr>
                                      <a:rPr lang="en-US" sz="1400" b="0" i="1" dirty="0" smtClean="0">
                                        <a:solidFill>
                                          <a:schemeClr val="tx1"/>
                                        </a:solidFill>
                                        <a:latin typeface="Cambria Math" panose="02040503050406030204" pitchFamily="18" charset="0"/>
                                        <a:ea typeface="Cambria Math" panose="02040503050406030204" pitchFamily="18" charset="0"/>
                                      </a:rPr>
                                    </m:ctrlPr>
                                  </m:sSupPr>
                                  <m:e>
                                    <m:r>
                                      <a:rPr lang="en-US" sz="1400" b="0" i="1" dirty="0" smtClean="0">
                                        <a:solidFill>
                                          <a:schemeClr val="tx1"/>
                                        </a:solidFill>
                                        <a:latin typeface="Cambria Math" panose="02040503050406030204" pitchFamily="18" charset="0"/>
                                        <a:ea typeface="Cambria Math" panose="02040503050406030204" pitchFamily="18" charset="0"/>
                                      </a:rPr>
                                      <m:t>10</m:t>
                                    </m:r>
                                  </m:e>
                                  <m:sup>
                                    <m:r>
                                      <a:rPr lang="en-US" sz="1400" b="0" i="1" dirty="0" smtClean="0">
                                        <a:solidFill>
                                          <a:schemeClr val="tx1"/>
                                        </a:solidFill>
                                        <a:latin typeface="Cambria Math" panose="02040503050406030204" pitchFamily="18" charset="0"/>
                                        <a:ea typeface="Cambria Math" panose="02040503050406030204" pitchFamily="18" charset="0"/>
                                      </a:rPr>
                                      <m:t>−7</m:t>
                                    </m:r>
                                  </m:sup>
                                </m:sSup>
                                <m:r>
                                  <a:rPr lang="en-US" sz="1400" b="0" i="1" dirty="0" smtClean="0">
                                    <a:solidFill>
                                      <a:schemeClr val="tx1"/>
                                    </a:solidFill>
                                    <a:latin typeface="Cambria Math" panose="02040503050406030204" pitchFamily="18" charset="0"/>
                                    <a:ea typeface="Cambria Math" panose="02040503050406030204" pitchFamily="18" charset="0"/>
                                  </a:rPr>
                                  <m:t>×137.036)</m:t>
                                </m:r>
                                <m:r>
                                  <a:rPr lang="en-US" sz="1400" b="0" i="1" dirty="0" smtClean="0">
                                    <a:solidFill>
                                      <a:schemeClr val="tx1"/>
                                    </a:solidFill>
                                    <a:latin typeface="Cambria Math" panose="02040503050406030204" pitchFamily="18" charset="0"/>
                                  </a:rPr>
                                  <m:t>=</m:t>
                                </m:r>
                                <m:sSub>
                                  <m:sSubPr>
                                    <m:ctrlPr>
                                      <a:rPr lang="en-US" sz="1400" b="0" i="1" dirty="0" smtClean="0">
                                        <a:solidFill>
                                          <a:schemeClr val="tx1"/>
                                        </a:solidFill>
                                        <a:latin typeface="Cambria Math" panose="02040503050406030204" pitchFamily="18" charset="0"/>
                                      </a:rPr>
                                    </m:ctrlPr>
                                  </m:sSubPr>
                                  <m:e>
                                    <m:r>
                                      <m:rPr>
                                        <m:sty m:val="p"/>
                                      </m:rPr>
                                      <a:rPr lang="el-GR" sz="1400" b="0" i="1" dirty="0" smtClean="0">
                                        <a:solidFill>
                                          <a:schemeClr val="tx1"/>
                                        </a:solidFill>
                                        <a:latin typeface="Cambria Math" panose="02040503050406030204" pitchFamily="18" charset="0"/>
                                      </a:rPr>
                                      <m:t>λ</m:t>
                                    </m:r>
                                  </m:e>
                                  <m:sub>
                                    <m:r>
                                      <a:rPr lang="en-US" sz="1400" b="0" i="1" dirty="0" smtClean="0">
                                        <a:solidFill>
                                          <a:schemeClr val="tx1"/>
                                        </a:solidFill>
                                        <a:latin typeface="Cambria Math" panose="02040503050406030204" pitchFamily="18" charset="0"/>
                                      </a:rPr>
                                      <m:t>2</m:t>
                                    </m:r>
                                  </m:sub>
                                </m:sSub>
                              </m:oMath>
                            </m:oMathPara>
                          </a14:m>
                          <a:endParaRPr lang="en-US" sz="1400" b="0" dirty="0">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latin typeface="Cambria" panose="02040503050406030204" pitchFamily="18" charset="0"/>
                          </a:endParaRPr>
                        </a:p>
                        <a:p>
                          <a:pPr algn="ctr"/>
                          <a:r>
                            <a:rPr lang="en-US" sz="1400" b="0" dirty="0">
                              <a:latin typeface="Cambria" panose="02040503050406030204" pitchFamily="18" charset="0"/>
                            </a:rPr>
                            <a:t>Example: eV=511000 and </a:t>
                          </a:r>
                          <a14:m>
                            <m:oMath xmlns:m="http://schemas.openxmlformats.org/officeDocument/2006/math">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m:rPr>
                                      <m:sty m:val="p"/>
                                    </m:rPr>
                                    <a:rPr lang="el-GR" sz="1400" b="0" i="1" smtClean="0">
                                      <a:solidFill>
                                        <a:schemeClr val="tx1"/>
                                      </a:solidFill>
                                      <a:latin typeface="Cambria Math" panose="02040503050406030204" pitchFamily="18" charset="0"/>
                                      <a:ea typeface="Cambria Math" panose="02040503050406030204" pitchFamily="18" charset="0"/>
                                    </a:rPr>
                                    <m:t>λ</m:t>
                                  </m:r>
                                </m:e>
                                <m:sub>
                                  <m:r>
                                    <a:rPr lang="en-US" sz="1400" b="0" i="1" smtClean="0">
                                      <a:solidFill>
                                        <a:schemeClr val="tx1"/>
                                      </a:solidFill>
                                      <a:latin typeface="Cambria Math" panose="02040503050406030204" pitchFamily="18" charset="0"/>
                                      <a:ea typeface="Cambria Math" panose="02040503050406030204" pitchFamily="18" charset="0"/>
                                    </a:rPr>
                                    <m:t>3</m:t>
                                  </m:r>
                                </m:sub>
                              </m:sSub>
                            </m:oMath>
                          </a14:m>
                          <a:r>
                            <a:rPr lang="en-US" sz="1400" b="0" dirty="0">
                              <a:latin typeface="Cambria" panose="02040503050406030204" pitchFamily="18" charset="0"/>
                            </a:rPr>
                            <a:t> the Compton wavelength for an electron of mass </a:t>
                          </a:r>
                          <a:r>
                            <a:rPr lang="en-US" sz="1400" b="0" i="1" dirty="0">
                              <a:latin typeface="Cambria" panose="02040503050406030204" pitchFamily="18" charset="0"/>
                            </a:rPr>
                            <a:t>m</a:t>
                          </a:r>
                          <a:endParaRPr lang="en-US" sz="1400" b="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2.9</m:t>
                                </m:r>
                                <m:r>
                                  <a:rPr lang="en-US" sz="1400" b="0" i="1" dirty="0" smtClean="0">
                                    <a:solidFill>
                                      <a:schemeClr val="tx1"/>
                                    </a:solidFill>
                                    <a:latin typeface="Cambria Math" panose="02040503050406030204" pitchFamily="18" charset="0"/>
                                    <a:ea typeface="Cambria Math" panose="02040503050406030204" pitchFamily="18" charset="0"/>
                                  </a:rPr>
                                  <m:t>×</m:t>
                                </m:r>
                                <m:sSup>
                                  <m:sSupPr>
                                    <m:ctrlPr>
                                      <a:rPr lang="en-US" sz="1400" b="0" i="1" dirty="0" smtClean="0">
                                        <a:solidFill>
                                          <a:schemeClr val="tx1"/>
                                        </a:solidFill>
                                        <a:latin typeface="Cambria Math" panose="02040503050406030204" pitchFamily="18" charset="0"/>
                                        <a:ea typeface="Cambria Math" panose="02040503050406030204" pitchFamily="18" charset="0"/>
                                      </a:rPr>
                                    </m:ctrlPr>
                                  </m:sSupPr>
                                  <m:e>
                                    <m:r>
                                      <a:rPr lang="en-US" sz="1400" b="0" i="1" dirty="0" smtClean="0">
                                        <a:solidFill>
                                          <a:schemeClr val="tx1"/>
                                        </a:solidFill>
                                        <a:latin typeface="Cambria Math" panose="02040503050406030204" pitchFamily="18" charset="0"/>
                                        <a:ea typeface="Cambria Math" panose="02040503050406030204" pitchFamily="18" charset="0"/>
                                      </a:rPr>
                                      <m:t>10</m:t>
                                    </m:r>
                                  </m:e>
                                  <m:sup>
                                    <m:r>
                                      <a:rPr lang="en-US" sz="1400" b="0" i="1" dirty="0" smtClean="0">
                                        <a:solidFill>
                                          <a:schemeClr val="tx1"/>
                                        </a:solidFill>
                                        <a:latin typeface="Cambria Math" panose="02040503050406030204" pitchFamily="18" charset="0"/>
                                        <a:ea typeface="Cambria Math" panose="02040503050406030204" pitchFamily="18" charset="0"/>
                                      </a:rPr>
                                      <m:t>−3</m:t>
                                    </m:r>
                                  </m:sup>
                                </m:sSup>
                                <m:r>
                                  <a:rPr lang="en-US" sz="1400" b="0" i="1" dirty="0" smtClean="0">
                                    <a:solidFill>
                                      <a:schemeClr val="tx1"/>
                                    </a:solidFill>
                                    <a:latin typeface="Cambria Math" panose="02040503050406030204" pitchFamily="18" charset="0"/>
                                  </a:rPr>
                                  <m:t>=</m:t>
                                </m:r>
                                <m:sSub>
                                  <m:sSubPr>
                                    <m:ctrlPr>
                                      <a:rPr lang="en-US" sz="1400" b="0" i="1" dirty="0" smtClean="0">
                                        <a:solidFill>
                                          <a:schemeClr val="tx1"/>
                                        </a:solidFill>
                                        <a:latin typeface="Cambria Math" panose="02040503050406030204" pitchFamily="18" charset="0"/>
                                      </a:rPr>
                                    </m:ctrlPr>
                                  </m:sSubPr>
                                  <m:e>
                                    <m:r>
                                      <m:rPr>
                                        <m:sty m:val="p"/>
                                      </m:rPr>
                                      <a:rPr lang="el-GR" sz="1400" b="0" i="1" dirty="0" smtClean="0">
                                        <a:solidFill>
                                          <a:schemeClr val="tx1"/>
                                        </a:solidFill>
                                        <a:latin typeface="Cambria Math" panose="02040503050406030204" pitchFamily="18" charset="0"/>
                                      </a:rPr>
                                      <m:t>λ</m:t>
                                    </m:r>
                                  </m:e>
                                  <m:sub>
                                    <m:r>
                                      <a:rPr lang="en-US" sz="1400" b="0" i="1" dirty="0" smtClean="0">
                                        <a:solidFill>
                                          <a:schemeClr val="tx1"/>
                                        </a:solidFill>
                                        <a:latin typeface="Cambria Math" panose="02040503050406030204" pitchFamily="18" charset="0"/>
                                      </a:rPr>
                                      <m:t>1</m:t>
                                    </m:r>
                                  </m:sub>
                                </m:sSub>
                                <m:r>
                                  <a:rPr lang="en-US" sz="1400" b="0" i="1" dirty="0" smtClean="0">
                                    <a:solidFill>
                                      <a:schemeClr val="tx1"/>
                                    </a:solidFill>
                                    <a:latin typeface="Cambria Math" panose="02040503050406030204" pitchFamily="18" charset="0"/>
                                    <a:ea typeface="Cambria Math" panose="02040503050406030204" pitchFamily="18" charset="0"/>
                                  </a:rPr>
                                  <m:t>×</m:t>
                                </m:r>
                                <m:sSub>
                                  <m:sSubPr>
                                    <m:ctrlPr>
                                      <a:rPr lang="en-US" sz="1400" b="0" i="1" dirty="0" smtClean="0">
                                        <a:solidFill>
                                          <a:schemeClr val="tx1"/>
                                        </a:solidFill>
                                        <a:latin typeface="Cambria Math" panose="02040503050406030204" pitchFamily="18" charset="0"/>
                                        <a:ea typeface="Cambria Math" panose="02040503050406030204" pitchFamily="18" charset="0"/>
                                      </a:rPr>
                                    </m:ctrlPr>
                                  </m:sSubPr>
                                  <m:e>
                                    <m:r>
                                      <a:rPr lang="en-US" sz="1400" b="0" i="1" dirty="0" smtClean="0">
                                        <a:solidFill>
                                          <a:schemeClr val="tx1"/>
                                        </a:solidFill>
                                        <a:latin typeface="Cambria Math" panose="02040503050406030204" pitchFamily="18" charset="0"/>
                                        <a:ea typeface="Cambria Math" panose="02040503050406030204" pitchFamily="18" charset="0"/>
                                      </a:rPr>
                                      <m:t>𝑇</m:t>
                                    </m:r>
                                  </m:e>
                                  <m:sub>
                                    <m:r>
                                      <a:rPr lang="en-US" sz="1400" b="0" i="1" dirty="0" smtClean="0">
                                        <a:solidFill>
                                          <a:schemeClr val="tx1"/>
                                        </a:solidFill>
                                        <a:latin typeface="Cambria Math" panose="02040503050406030204" pitchFamily="18" charset="0"/>
                                        <a:ea typeface="Cambria Math" panose="02040503050406030204" pitchFamily="18" charset="0"/>
                                      </a:rPr>
                                      <m:t>2</m:t>
                                    </m:r>
                                  </m:sub>
                                </m:sSub>
                              </m:oMath>
                            </m:oMathPara>
                          </a14:m>
                          <a:endParaRPr lang="en-US" sz="1400" b="0" dirty="0">
                            <a:solidFill>
                              <a:schemeClr val="tx1"/>
                            </a:solidFill>
                            <a:latin typeface="Cambria" panose="02040503050406030204" pitchFamily="18"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Cambria" panose="02040503050406030204" pitchFamily="18" charset="0"/>
                            </a:rPr>
                            <a:t>Apply Planck’s Law, </a:t>
                          </a:r>
                          <a:endParaRPr lang="en-US" sz="1400" b="0" i="1" dirty="0">
                            <a:solidFill>
                              <a:schemeClr val="tx1"/>
                            </a:solidFill>
                            <a:latin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0.0144</m:t>
                                </m:r>
                                <m:r>
                                  <a:rPr lang="en-US" sz="1400" b="0" i="1" dirty="0" smtClean="0">
                                    <a:solidFill>
                                      <a:schemeClr val="tx1"/>
                                    </a:solidFill>
                                    <a:latin typeface="Cambria Math" panose="02040503050406030204" pitchFamily="18" charset="0"/>
                                    <a:ea typeface="Cambria Math" panose="02040503050406030204" pitchFamily="18" charset="0"/>
                                  </a:rPr>
                                  <m:t>=</m:t>
                                </m:r>
                                <m:sSub>
                                  <m:sSubPr>
                                    <m:ctrlPr>
                                      <a:rPr lang="en-US" sz="1400" b="0" i="1" dirty="0" smtClean="0">
                                        <a:solidFill>
                                          <a:schemeClr val="tx1"/>
                                        </a:solidFill>
                                        <a:latin typeface="Cambria Math" panose="02040503050406030204" pitchFamily="18" charset="0"/>
                                        <a:ea typeface="Cambria Math" panose="02040503050406030204" pitchFamily="18" charset="0"/>
                                      </a:rPr>
                                    </m:ctrlPr>
                                  </m:sSubPr>
                                  <m:e>
                                    <m:r>
                                      <m:rPr>
                                        <m:sty m:val="p"/>
                                      </m:rPr>
                                      <a:rPr lang="el-GR" sz="1400" b="0" i="1" dirty="0" smtClean="0">
                                        <a:solidFill>
                                          <a:schemeClr val="tx1"/>
                                        </a:solidFill>
                                        <a:latin typeface="Cambria Math" panose="02040503050406030204" pitchFamily="18" charset="0"/>
                                        <a:ea typeface="Cambria Math" panose="02040503050406030204" pitchFamily="18" charset="0"/>
                                      </a:rPr>
                                      <m:t>λ</m:t>
                                    </m:r>
                                  </m:e>
                                  <m:sub>
                                    <m:r>
                                      <a:rPr lang="en-US" sz="1400" b="0" i="1" dirty="0" smtClean="0">
                                        <a:solidFill>
                                          <a:schemeClr val="tx1"/>
                                        </a:solidFill>
                                        <a:latin typeface="Cambria Math" panose="02040503050406030204" pitchFamily="18" charset="0"/>
                                        <a:ea typeface="Cambria Math" panose="02040503050406030204" pitchFamily="18" charset="0"/>
                                      </a:rPr>
                                      <m:t>3</m:t>
                                    </m:r>
                                  </m:sub>
                                </m:sSub>
                                <m:r>
                                  <a:rPr lang="en-US" sz="1400" b="0" i="1" dirty="0" smtClean="0">
                                    <a:solidFill>
                                      <a:schemeClr val="tx1"/>
                                    </a:solidFill>
                                    <a:latin typeface="Cambria Math" panose="02040503050406030204" pitchFamily="18" charset="0"/>
                                    <a:ea typeface="Cambria Math" panose="02040503050406030204" pitchFamily="18" charset="0"/>
                                  </a:rPr>
                                  <m:t>×</m:t>
                                </m:r>
                                <m:sSub>
                                  <m:sSubPr>
                                    <m:ctrlPr>
                                      <a:rPr lang="en-US" sz="1400" b="0" i="1" dirty="0" smtClean="0">
                                        <a:solidFill>
                                          <a:schemeClr val="tx1"/>
                                        </a:solidFill>
                                        <a:latin typeface="Cambria Math" panose="02040503050406030204" pitchFamily="18" charset="0"/>
                                        <a:ea typeface="Cambria Math" panose="02040503050406030204" pitchFamily="18" charset="0"/>
                                      </a:rPr>
                                    </m:ctrlPr>
                                  </m:sSubPr>
                                  <m:e>
                                    <m:r>
                                      <a:rPr lang="en-US" sz="1400" b="0" i="1" dirty="0" smtClean="0">
                                        <a:solidFill>
                                          <a:schemeClr val="tx1"/>
                                        </a:solidFill>
                                        <a:latin typeface="Cambria Math" panose="02040503050406030204" pitchFamily="18" charset="0"/>
                                        <a:ea typeface="Cambria Math" panose="02040503050406030204" pitchFamily="18" charset="0"/>
                                      </a:rPr>
                                      <m:t>𝑇</m:t>
                                    </m:r>
                                  </m:e>
                                  <m:sub>
                                    <m:r>
                                      <a:rPr lang="en-US" sz="1400" b="0" i="1" dirty="0" smtClean="0">
                                        <a:solidFill>
                                          <a:schemeClr val="tx1"/>
                                        </a:solidFill>
                                        <a:latin typeface="Cambria Math" panose="02040503050406030204" pitchFamily="18" charset="0"/>
                                        <a:ea typeface="Cambria Math" panose="02040503050406030204" pitchFamily="18" charset="0"/>
                                      </a:rPr>
                                      <m:t>2</m:t>
                                    </m:r>
                                  </m:sub>
                                </m:sSub>
                              </m:oMath>
                            </m:oMathPara>
                          </a14:m>
                          <a:endParaRPr lang="en-US" sz="1400" b="0" dirty="0">
                            <a:solidFill>
                              <a:schemeClr val="tx1"/>
                            </a:solidFill>
                            <a:latin typeface="Cambria" panose="02040503050406030204" pitchFamily="18" charset="0"/>
                            <a:ea typeface="Cambria Math" panose="02040503050406030204" pitchFamily="18"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Cambria" panose="02040503050406030204" pitchFamily="18" charset="0"/>
                            </a:rPr>
                            <a:t>The photon mass </a:t>
                          </a:r>
                          <a:r>
                            <a:rPr lang="en-US" sz="1400" b="0" i="1" dirty="0">
                              <a:solidFill>
                                <a:schemeClr val="tx1"/>
                              </a:solidFill>
                              <a:latin typeface="Cambria" panose="02040503050406030204" pitchFamily="18" charset="0"/>
                            </a:rPr>
                            <a:t>m</a:t>
                          </a:r>
                          <a:r>
                            <a:rPr lang="en-US" sz="1400" b="0" i="0" dirty="0">
                              <a:solidFill>
                                <a:schemeClr val="tx1"/>
                              </a:solidFill>
                              <a:latin typeface="Cambria" panose="02040503050406030204" pitchFamily="18" charset="0"/>
                            </a:rPr>
                            <a:t> at wavelength obeys de Broglie’s equation </a:t>
                          </a:r>
                          <a:endParaRPr lang="en-US" sz="1400" b="0" i="1" dirty="0">
                            <a:solidFill>
                              <a:schemeClr val="tx1"/>
                            </a:solidFill>
                            <a:latin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𝑚</m:t>
                                </m:r>
                                <m:r>
                                  <a:rPr lang="en-US" sz="1400" b="0" i="1" smtClean="0">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𝑐</m:t>
                                </m:r>
                                <m:r>
                                  <a:rPr lang="en-US" sz="1400" b="0" i="1" smtClean="0">
                                    <a:solidFill>
                                      <a:schemeClr val="tx1"/>
                                    </a:solidFill>
                                    <a:latin typeface="Cambria Math" panose="02040503050406030204" pitchFamily="18" charset="0"/>
                                    <a:ea typeface="Cambria Math" panose="02040503050406030204" pitchFamily="18" charset="0"/>
                                  </a:rPr>
                                  <m:t>×</m:t>
                                </m:r>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m:rPr>
                                        <m:sty m:val="p"/>
                                      </m:rPr>
                                      <a:rPr lang="el-GR" sz="1400" b="0" i="1" smtClean="0">
                                        <a:solidFill>
                                          <a:schemeClr val="tx1"/>
                                        </a:solidFill>
                                        <a:latin typeface="Cambria Math" panose="02040503050406030204" pitchFamily="18" charset="0"/>
                                        <a:ea typeface="Cambria Math" panose="02040503050406030204" pitchFamily="18" charset="0"/>
                                      </a:rPr>
                                      <m:t>λ</m:t>
                                    </m:r>
                                  </m:e>
                                  <m:sub>
                                    <m:r>
                                      <a:rPr lang="en-US" sz="1400" b="0" i="1" smtClean="0">
                                        <a:solidFill>
                                          <a:schemeClr val="tx1"/>
                                        </a:solidFill>
                                        <a:latin typeface="Cambria Math" panose="02040503050406030204" pitchFamily="18" charset="0"/>
                                        <a:ea typeface="Cambria Math" panose="02040503050406030204" pitchFamily="18" charset="0"/>
                                      </a:rPr>
                                      <m:t>3</m:t>
                                    </m:r>
                                  </m:sub>
                                </m:sSub>
                                <m:r>
                                  <a:rPr lang="en-US" sz="1400" b="0" i="1" smtClean="0">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h</m:t>
                                </m:r>
                              </m:oMath>
                            </m:oMathPara>
                          </a14:m>
                          <a:endParaRPr lang="en-US" sz="1400" b="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6849919"/>
                      </a:ext>
                    </a:extLst>
                  </a:tr>
                </a:tbl>
              </a:graphicData>
            </a:graphic>
          </p:graphicFrame>
        </mc:Choice>
        <mc:Fallback>
          <p:graphicFrame>
            <p:nvGraphicFramePr>
              <p:cNvPr id="6" name="Table 5">
                <a:extLst>
                  <a:ext uri="{FF2B5EF4-FFF2-40B4-BE49-F238E27FC236}">
                    <a16:creationId xmlns:a16="http://schemas.microsoft.com/office/drawing/2014/main" xmlns="" xmlns:a14="http://schemas.microsoft.com/office/drawing/2010/main" id="{BD302558-8D2C-4F5B-AB2D-D682E7479CFE}"/>
                  </a:ext>
                </a:extLst>
              </p:cNvPr>
              <p:cNvGraphicFramePr>
                <a:graphicFrameLocks noGrp="1"/>
              </p:cNvGraphicFramePr>
              <p:nvPr>
                <p:extLst>
                  <p:ext uri="{D42A27DB-BD31-4B8C-83A1-F6EECF244321}">
                    <p14:modId xmlns:p14="http://schemas.microsoft.com/office/powerpoint/2010/main" xmlns="" xmlns:a14="http://schemas.microsoft.com/office/drawing/2010/main" val="3711522202"/>
                  </p:ext>
                </p:extLst>
              </p:nvPr>
            </p:nvGraphicFramePr>
            <p:xfrm>
              <a:off x="3573423" y="2627455"/>
              <a:ext cx="7630113" cy="2027643"/>
            </p:xfrm>
            <a:graphic>
              <a:graphicData uri="http://schemas.openxmlformats.org/drawingml/2006/table">
                <a:tbl>
                  <a:tblPr firstRow="1" bandRow="1">
                    <a:tableStyleId>{5C22544A-7EE6-4342-B048-85BDC9FD1C3A}</a:tableStyleId>
                  </a:tblPr>
                  <a:tblGrid>
                    <a:gridCol w="3875579">
                      <a:extLst>
                        <a:ext uri="{9D8B030D-6E8A-4147-A177-3AD203B41FA5}">
                          <a16:colId xmlns:a16="http://schemas.microsoft.com/office/drawing/2014/main" xmlns="" xmlns:a14="http://schemas.microsoft.com/office/drawing/2010/main" val="2638213092"/>
                        </a:ext>
                      </a:extLst>
                    </a:gridCol>
                    <a:gridCol w="3754534">
                      <a:extLst>
                        <a:ext uri="{9D8B030D-6E8A-4147-A177-3AD203B41FA5}">
                          <a16:colId xmlns:a16="http://schemas.microsoft.com/office/drawing/2014/main" xmlns="" xmlns:a14="http://schemas.microsoft.com/office/drawing/2010/main" val="845879737"/>
                        </a:ext>
                      </a:extLst>
                    </a:gridCol>
                  </a:tblGrid>
                  <a:tr h="425301">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7" t="-2857" r="-97170" b="-37857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3409" t="-2857" r="-325" b="-378571"/>
                          </a:stretch>
                        </a:blipFill>
                      </a:tcPr>
                    </a:tc>
                    <a:extLst>
                      <a:ext uri="{0D108BD9-81ED-4DB2-BD59-A6C34878D82A}">
                        <a16:rowId xmlns:a16="http://schemas.microsoft.com/office/drawing/2014/main" xmlns="" xmlns:a14="http://schemas.microsoft.com/office/drawing/2010/main" val="2398956005"/>
                      </a:ext>
                    </a:extLst>
                  </a:tr>
                  <a:tr h="1602342">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7" t="-27376" r="-97170" b="-76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3409" t="-27376" r="-325" b="-760"/>
                          </a:stretch>
                        </a:blipFill>
                      </a:tcPr>
                    </a:tc>
                    <a:extLst>
                      <a:ext uri="{0D108BD9-81ED-4DB2-BD59-A6C34878D82A}">
                        <a16:rowId xmlns:a16="http://schemas.microsoft.com/office/drawing/2014/main" xmlns="" xmlns:a14="http://schemas.microsoft.com/office/drawing/2010/main" val="3316849919"/>
                      </a:ext>
                    </a:extLst>
                  </a:tr>
                </a:tbl>
              </a:graphicData>
            </a:graphic>
          </p:graphicFrame>
        </mc:Fallback>
      </mc:AlternateContent>
    </p:spTree>
    <p:extLst>
      <p:ext uri="{BB962C8B-B14F-4D97-AF65-F5344CB8AC3E}">
        <p14:creationId xmlns:p14="http://schemas.microsoft.com/office/powerpoint/2010/main" xmlns="" val="3411946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24</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136321" y="2921163"/>
            <a:ext cx="3028426"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Magnetic Flux Quantum - The </a:t>
            </a:r>
            <a:r>
              <a:rPr lang="en-US" sz="2000" b="1" dirty="0">
                <a:latin typeface="Cambria" panose="02040503050406030204" pitchFamily="18" charset="0"/>
                <a:ea typeface="Cambria" panose="02040503050406030204" pitchFamily="18" charset="0"/>
              </a:rPr>
              <a:t>Magnetic flux quantum</a:t>
            </a:r>
            <a:r>
              <a:rPr lang="en-US" sz="2000" dirty="0">
                <a:latin typeface="Cambria" panose="02040503050406030204" pitchFamily="18" charset="0"/>
                <a:ea typeface="Cambria" panose="02040503050406030204" pitchFamily="18" charset="0"/>
              </a:rPr>
              <a:t> is 186-Ether</a:t>
            </a:r>
            <a:endParaRPr lang="en-US" sz="160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301068" y="1268500"/>
                <a:ext cx="8535799" cy="4320991"/>
              </a:xfrm>
              <a:prstGeom prst="rect">
                <a:avLst/>
              </a:prstGeom>
              <a:noFill/>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=3.478898832×</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18</m:t>
                          </m:r>
                        </m:sup>
                      </m:sSup>
                      <m:r>
                        <a:rPr lang="en-US" i="1">
                          <a:latin typeface="Cambria Math" panose="02040503050406030204" pitchFamily="18" charset="0"/>
                        </a:rPr>
                        <m:t> </m:t>
                      </m:r>
                      <m:r>
                        <a:rPr lang="en-US" i="1">
                          <a:latin typeface="Cambria Math" panose="02040503050406030204" pitchFamily="18" charset="0"/>
                        </a:rPr>
                        <m:t>𝑎𝑚𝑝</m:t>
                      </m:r>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hy-AM" i="1">
                              <a:latin typeface="Cambria Math" panose="02040503050406030204" pitchFamily="18" charset="0"/>
                            </a:rPr>
                            <m:t>Փ</m:t>
                          </m:r>
                        </m:e>
                        <m:sub>
                          <m:r>
                            <a:rPr lang="en-US" i="1">
                              <a:latin typeface="Cambria Math" panose="02040503050406030204" pitchFamily="18" charset="0"/>
                            </a:rPr>
                            <m:t>0</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3.478898832×</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18</m:t>
                              </m:r>
                            </m:sup>
                          </m:sSup>
                        </m:num>
                        <m:den>
                          <m:r>
                            <a:rPr lang="en-US" i="1">
                              <a:latin typeface="Cambria Math" panose="02040503050406030204" pitchFamily="18" charset="0"/>
                            </a:rPr>
                            <m:t>1.380668031×</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−36</m:t>
                              </m:r>
                            </m:sup>
                          </m:sSup>
                        </m:den>
                      </m:f>
                      <m:r>
                        <a:rPr lang="en-US" i="1">
                          <a:latin typeface="Cambria Math" panose="02040503050406030204" pitchFamily="18" charset="0"/>
                        </a:rPr>
                        <m:t>×</m:t>
                      </m:r>
                      <m:r>
                        <a:rPr lang="en-US" i="1">
                          <a:latin typeface="Cambria Math" panose="02040503050406030204" pitchFamily="18" charset="0"/>
                        </a:rPr>
                        <m:t>𝐴</m:t>
                      </m:r>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hy-AM" i="1">
                              <a:latin typeface="Cambria Math" panose="02040503050406030204" pitchFamily="18" charset="0"/>
                            </a:rPr>
                            <m:t>Փ</m:t>
                          </m:r>
                        </m:e>
                        <m:sub>
                          <m:r>
                            <a:rPr lang="en-US" i="1">
                              <a:latin typeface="Cambria Math" panose="02040503050406030204" pitchFamily="18" charset="0"/>
                            </a:rPr>
                            <m:t>0</m:t>
                          </m:r>
                        </m:sub>
                      </m:sSub>
                      <m:r>
                        <a:rPr lang="en-US" i="1">
                          <a:latin typeface="Cambria Math" panose="02040503050406030204" pitchFamily="18" charset="0"/>
                        </a:rPr>
                        <m:t>=2.519721434×</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54</m:t>
                          </m:r>
                        </m:sup>
                      </m:sSup>
                      <m:r>
                        <a:rPr lang="en-US" i="1">
                          <a:latin typeface="Cambria Math" panose="02040503050406030204" pitchFamily="18" charset="0"/>
                        </a:rPr>
                        <m:t>×</m:t>
                      </m:r>
                      <m:r>
                        <a:rPr lang="en-US" i="1">
                          <a:latin typeface="Cambria Math" panose="02040503050406030204" pitchFamily="18" charset="0"/>
                        </a:rPr>
                        <m:t>𝐴</m:t>
                      </m:r>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=8.206596204×</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−70</m:t>
                          </m:r>
                        </m:sup>
                      </m:sSup>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l-GR" i="1">
                          <a:latin typeface="Cambria Math" panose="02040503050406030204" pitchFamily="18" charset="0"/>
                        </a:rPr>
                        <m:t>𝜋</m:t>
                      </m:r>
                      <m:r>
                        <a:rPr lang="el-GR"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l-GR" i="1">
                          <a:latin typeface="Cambria Math" panose="02040503050406030204" pitchFamily="18" charset="0"/>
                        </a:rPr>
                        <m:t>×</m:t>
                      </m:r>
                      <m:r>
                        <a:rPr lang="en-US" i="1">
                          <a:latin typeface="Cambria Math" panose="02040503050406030204" pitchFamily="18" charset="0"/>
                        </a:rPr>
                        <m:t>137.036</m:t>
                      </m:r>
                    </m:oMath>
                  </m:oMathPara>
                </a14:m>
                <a:endParaRPr lang="en-US" dirty="0">
                  <a:latin typeface="Cambria" panose="02040503050406030204" pitchFamily="18" charset="0"/>
                  <a:ea typeface="Cambria" panose="02040503050406030204" pitchFamily="18" charset="0"/>
                </a:endParaRPr>
              </a:p>
              <a:p>
                <a:pPr algn="ctr">
                  <a:lnSpc>
                    <a:spcPct val="150000"/>
                  </a:lnSpc>
                </a:pPr>
                <a:r>
                  <a:rPr lang="en-US" dirty="0">
                    <a:latin typeface="Cambria" panose="02040503050406030204" pitchFamily="18" charset="0"/>
                    <a:ea typeface="Cambria" panose="02040503050406030204" pitchFamily="18" charset="0"/>
                  </a:rPr>
                  <a:t>This formula for area, </a:t>
                </a:r>
                <a:r>
                  <a:rPr lang="en-US" i="1" dirty="0">
                    <a:latin typeface="Cambria" panose="02040503050406030204" pitchFamily="18" charset="0"/>
                    <a:ea typeface="Cambria" panose="02040503050406030204" pitchFamily="18" charset="0"/>
                  </a:rPr>
                  <a:t>A</a:t>
                </a:r>
                <a:r>
                  <a:rPr lang="en-US" dirty="0">
                    <a:latin typeface="Cambria" panose="02040503050406030204" pitchFamily="18" charset="0"/>
                    <a:ea typeface="Cambria" panose="02040503050406030204" pitchFamily="18" charset="0"/>
                  </a:rPr>
                  <a:t> was arrived at by dividing the area in the above equation by the area of a circle,</a:t>
                </a:r>
              </a:p>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l-GR" i="1">
                          <a:latin typeface="Cambria Math" panose="02040503050406030204" pitchFamily="18" charset="0"/>
                        </a:rPr>
                        <m:t>𝜋</m:t>
                      </m:r>
                      <m:r>
                        <a:rPr lang="el-GR" i="1">
                          <a:latin typeface="Cambria Math" panose="02040503050406030204" pitchFamily="18" charset="0"/>
                        </a:rPr>
                        <m:t>×(1.380668031×</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−36</m:t>
                          </m:r>
                        </m:sup>
                      </m:sSup>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×137.036</m:t>
                      </m:r>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𝑚</m:t>
                          </m:r>
                        </m:e>
                        <m:sup>
                          <m:r>
                            <a:rPr lang="en-US" i="1">
                              <a:latin typeface="Cambria Math" panose="02040503050406030204" pitchFamily="18" charset="0"/>
                            </a:rPr>
                            <m:t>2</m:t>
                          </m:r>
                        </m:sup>
                      </m:sSup>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hy-AM" i="1">
                          <a:latin typeface="Cambria Math" panose="02040503050406030204" pitchFamily="18" charset="0"/>
                        </a:rPr>
                        <m:t>Փ</m:t>
                      </m:r>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m:t>
                      </m:r>
                      <m:r>
                        <a:rPr lang="el-GR"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r>
                        <a:rPr lang="en-US" i="1">
                          <a:latin typeface="Cambria Math" panose="02040503050406030204" pitchFamily="18" charset="0"/>
                        </a:rPr>
                        <m:t>×137.036</m:t>
                      </m:r>
                    </m:oMath>
                  </m:oMathPara>
                </a14:m>
                <a:endParaRPr lang="en-US" dirty="0">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301068" y="1268500"/>
                <a:ext cx="8535799" cy="4320991"/>
              </a:xfrm>
              <a:prstGeom prst="rect">
                <a:avLst/>
              </a:prstGeom>
              <a:blipFill>
                <a:blip r:embed="rId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95426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8649146-1B03-4661-84AB-8B6E0CFEC6B2}"/>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xmlns="" Requires="a14">
          <p:sp>
            <p:nvSpPr>
              <p:cNvPr id="6" name="Title 1">
                <a:extLst>
                  <a:ext uri="{FF2B5EF4-FFF2-40B4-BE49-F238E27FC236}">
                    <a16:creationId xmlns:a16="http://schemas.microsoft.com/office/drawing/2014/main" id="{DBDBACC6-CCC3-44DF-81EA-934AC2B5D32D}"/>
                  </a:ext>
                </a:extLst>
              </p:cNvPr>
              <p:cNvSpPr>
                <a:spLocks noGrp="1"/>
              </p:cNvSpPr>
              <p:nvPr>
                <p:ph type="title"/>
              </p:nvPr>
            </p:nvSpPr>
            <p:spPr>
              <a:xfrm>
                <a:off x="78377" y="2547633"/>
                <a:ext cx="2871672" cy="1753588"/>
              </a:xfrm>
            </p:spPr>
            <p:txBody>
              <a:bodyPr>
                <a:normAutofit/>
              </a:bodyPr>
              <a:lstStyle/>
              <a:p>
                <a:r>
                  <a:rPr lang="en-US" sz="2400" dirty="0">
                    <a:solidFill>
                      <a:schemeClr val="tx1"/>
                    </a:solidFill>
                    <a:latin typeface="Cambria" panose="02040503050406030204" pitchFamily="18" charset="0"/>
                  </a:rPr>
                  <a:t>Gravitational force </a:t>
                </a:r>
                <a14:m>
                  <m:oMath xmlns:m="http://schemas.openxmlformats.org/officeDocument/2006/math">
                    <m:r>
                      <a:rPr lang="en-US" sz="2400" i="1" dirty="0" smtClean="0">
                        <a:solidFill>
                          <a:schemeClr val="tx1"/>
                        </a:solidFill>
                        <a:latin typeface="Cambria Math" panose="02040503050406030204" pitchFamily="18" charset="0"/>
                      </a:rPr>
                      <m:t>=</m:t>
                    </m:r>
                  </m:oMath>
                </a14:m>
                <a:r>
                  <a:rPr lang="en-US" sz="2400" dirty="0">
                    <a:solidFill>
                      <a:schemeClr val="tx1"/>
                    </a:solidFill>
                    <a:latin typeface="Cambria" panose="02040503050406030204" pitchFamily="18" charset="0"/>
                  </a:rPr>
                  <a:t> Electric current squared</a:t>
                </a:r>
              </a:p>
            </p:txBody>
          </p:sp>
        </mc:Choice>
        <mc:Fallback>
          <p:sp>
            <p:nvSpPr>
              <p:cNvPr id="6" name="Title 1">
                <a:extLst>
                  <a:ext uri="{FF2B5EF4-FFF2-40B4-BE49-F238E27FC236}">
                    <a16:creationId xmlns:a16="http://schemas.microsoft.com/office/drawing/2014/main" xmlns="" xmlns:a14="http://schemas.microsoft.com/office/drawing/2010/main" id="{DBDBACC6-CCC3-44DF-81EA-934AC2B5D32D}"/>
                  </a:ext>
                </a:extLst>
              </p:cNvPr>
              <p:cNvSpPr>
                <a:spLocks noGrp="1" noRot="1" noChangeAspect="1" noMove="1" noResize="1" noEditPoints="1" noAdjustHandles="1" noChangeArrowheads="1" noChangeShapeType="1" noTextEdit="1"/>
              </p:cNvSpPr>
              <p:nvPr>
                <p:ph type="title"/>
              </p:nvPr>
            </p:nvSpPr>
            <p:spPr>
              <a:xfrm>
                <a:off x="78377" y="2547633"/>
                <a:ext cx="2871672" cy="1753588"/>
              </a:xfrm>
              <a:blipFill>
                <a:blip r:embed="rId2" cstate="print"/>
                <a:stretch>
                  <a:fillRect l="-33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5CF999A7-DF2F-47F6-931B-15E0E6E79F4B}"/>
                  </a:ext>
                </a:extLst>
              </p:cNvPr>
              <p:cNvSpPr>
                <a:spLocks noGrp="1"/>
              </p:cNvSpPr>
              <p:nvPr>
                <p:ph idx="1"/>
              </p:nvPr>
            </p:nvSpPr>
            <p:spPr>
              <a:xfrm>
                <a:off x="3316572" y="1285255"/>
                <a:ext cx="8109964" cy="4278344"/>
              </a:xfrm>
            </p:spPr>
            <p:txBody>
              <a:bodyPr>
                <a:normAutofit/>
              </a:bodyPr>
              <a:lstStyle/>
              <a:p>
                <a:pPr marL="0" indent="0" algn="ctr">
                  <a:buNone/>
                </a:pPr>
                <a:r>
                  <a:rPr lang="en-US" sz="2000" dirty="0">
                    <a:solidFill>
                      <a:schemeClr val="tx1"/>
                    </a:solidFill>
                    <a:latin typeface="Cambria" panose="02040503050406030204" pitchFamily="18" charset="0"/>
                  </a:rPr>
                  <a:t>Let us consider current generated by the magnetic field, </a:t>
                </a:r>
                <a:r>
                  <a:rPr lang="en-US" sz="2000" i="1" dirty="0">
                    <a:solidFill>
                      <a:schemeClr val="tx1"/>
                    </a:solidFill>
                    <a:latin typeface="Cambria" panose="02040503050406030204" pitchFamily="18" charset="0"/>
                  </a:rPr>
                  <a:t>B</a:t>
                </a:r>
                <a:r>
                  <a:rPr lang="en-US" sz="2000" dirty="0">
                    <a:solidFill>
                      <a:schemeClr val="tx1"/>
                    </a:solidFill>
                    <a:latin typeface="Cambria" panose="02040503050406030204" pitchFamily="18" charset="0"/>
                  </a:rPr>
                  <a:t>, of 0.4 T on 0.5m length of the conductor</a:t>
                </a:r>
              </a:p>
              <a:p>
                <a:pPr marL="0" indent="0" algn="ctr">
                  <a:buNone/>
                </a:pPr>
                <a:endParaRPr lang="en-US" sz="2000" dirty="0">
                  <a:solidFill>
                    <a:schemeClr val="tx1"/>
                  </a:solidFill>
                  <a:latin typeface="Cambria"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𝐼</m:t>
                      </m:r>
                      <m:r>
                        <a:rPr lang="en-US" sz="2000" b="0" i="1" smtClean="0">
                          <a:solidFill>
                            <a:schemeClr val="tx1"/>
                          </a:solidFill>
                          <a:latin typeface="Cambria Math" panose="02040503050406030204" pitchFamily="18" charset="0"/>
                        </a:rPr>
                        <m:t>=0.4 </m:t>
                      </m:r>
                      <m:r>
                        <a:rPr lang="en-US" sz="2000" b="0" i="1" smtClean="0">
                          <a:solidFill>
                            <a:schemeClr val="tx1"/>
                          </a:solidFill>
                          <a:latin typeface="Cambria Math" panose="02040503050406030204" pitchFamily="18" charset="0"/>
                        </a:rPr>
                        <m:t>𝑇</m:t>
                      </m:r>
                      <m:r>
                        <a:rPr lang="en-US" sz="2000" b="0" i="1" smtClean="0">
                          <a:solidFill>
                            <a:schemeClr val="tx1"/>
                          </a:solidFill>
                          <a:latin typeface="Cambria Math" panose="02040503050406030204" pitchFamily="18" charset="0"/>
                          <a:ea typeface="Cambria Math" panose="02040503050406030204" pitchFamily="18" charset="0"/>
                        </a:rPr>
                        <m:t>×0.5 </m:t>
                      </m:r>
                      <m:r>
                        <a:rPr lang="en-US" sz="2000" b="0" i="1" smtClean="0">
                          <a:solidFill>
                            <a:schemeClr val="tx1"/>
                          </a:solidFill>
                          <a:latin typeface="Cambria Math" panose="02040503050406030204" pitchFamily="18" charset="0"/>
                          <a:ea typeface="Cambria Math" panose="02040503050406030204" pitchFamily="18" charset="0"/>
                        </a:rPr>
                        <m:t>𝑚</m:t>
                      </m:r>
                      <m:r>
                        <a:rPr lang="en-US" sz="2000" b="0" i="1" smtClean="0">
                          <a:solidFill>
                            <a:schemeClr val="tx1"/>
                          </a:solidFill>
                          <a:latin typeface="Cambria Math" panose="02040503050406030204" pitchFamily="18" charset="0"/>
                          <a:ea typeface="Cambria Math" panose="02040503050406030204" pitchFamily="18" charset="0"/>
                        </a:rPr>
                        <m:t>=0.2 </m:t>
                      </m:r>
                      <m:r>
                        <a:rPr lang="en-US" sz="2000" b="0" i="1" smtClean="0">
                          <a:solidFill>
                            <a:schemeClr val="tx1"/>
                          </a:solidFill>
                          <a:latin typeface="Cambria Math" panose="02040503050406030204" pitchFamily="18" charset="0"/>
                          <a:ea typeface="Cambria Math" panose="02040503050406030204" pitchFamily="18" charset="0"/>
                        </a:rPr>
                        <m:t>𝐴</m:t>
                      </m:r>
                    </m:oMath>
                  </m:oMathPara>
                </a14:m>
                <a:endParaRPr lang="en-US" sz="2000" b="0" dirty="0">
                  <a:solidFill>
                    <a:schemeClr val="tx1"/>
                  </a:solidFill>
                  <a:latin typeface="Cambria" panose="02040503050406030204" pitchFamily="18" charset="0"/>
                  <a:ea typeface="Cambria Math"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tx1"/>
                          </a:solidFill>
                          <a:latin typeface="Cambria Math" panose="02040503050406030204" pitchFamily="18" charset="0"/>
                        </a:rPr>
                        <m:t>=0.008 </m:t>
                      </m:r>
                      <m:r>
                        <a:rPr lang="en-US" sz="2000" b="0" i="1" smtClean="0">
                          <a:solidFill>
                            <a:schemeClr val="tx1"/>
                          </a:solidFill>
                          <a:latin typeface="Cambria Math" panose="02040503050406030204" pitchFamily="18" charset="0"/>
                        </a:rPr>
                        <m:t>𝑘𝑔</m:t>
                      </m:r>
                      <m:r>
                        <a:rPr lang="en-US" sz="2000" b="0" i="1" smtClean="0">
                          <a:solidFill>
                            <a:schemeClr val="tx1"/>
                          </a:solidFill>
                          <a:latin typeface="Cambria Math" panose="02040503050406030204" pitchFamily="18" charset="0"/>
                          <a:ea typeface="Cambria Math" panose="02040503050406030204" pitchFamily="18" charset="0"/>
                        </a:rPr>
                        <m:t>×</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panose="02040503050406030204" pitchFamily="18" charset="0"/>
                              <a:ea typeface="Cambria Math" panose="02040503050406030204" pitchFamily="18" charset="0"/>
                            </a:rPr>
                            <m:t>9.8 </m:t>
                          </m:r>
                          <m:r>
                            <a:rPr lang="en-US" sz="2000" b="0" i="1" smtClean="0">
                              <a:solidFill>
                                <a:schemeClr val="tx1"/>
                              </a:solidFill>
                              <a:latin typeface="Cambria Math" panose="02040503050406030204" pitchFamily="18" charset="0"/>
                              <a:ea typeface="Cambria Math" panose="02040503050406030204" pitchFamily="18" charset="0"/>
                            </a:rPr>
                            <m:t>𝑁</m:t>
                          </m:r>
                        </m:num>
                        <m:den>
                          <m:r>
                            <a:rPr lang="en-US" sz="2000" b="0" i="1" smtClean="0">
                              <a:solidFill>
                                <a:schemeClr val="tx1"/>
                              </a:solidFill>
                              <a:latin typeface="Cambria Math" panose="02040503050406030204" pitchFamily="18" charset="0"/>
                              <a:ea typeface="Cambria Math" panose="02040503050406030204" pitchFamily="18" charset="0"/>
                            </a:rPr>
                            <m:t>𝑘𝑔</m:t>
                          </m:r>
                        </m:den>
                      </m:f>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rgbClr val="740000"/>
                          </a:solidFill>
                          <a:latin typeface="Cambria Math" panose="02040503050406030204" pitchFamily="18" charset="0"/>
                          <a:ea typeface="Cambria Math" panose="02040503050406030204" pitchFamily="18" charset="0"/>
                        </a:rPr>
                        <m:t>0.0784 </m:t>
                      </m:r>
                      <m:r>
                        <a:rPr lang="en-US" sz="2000" b="0" i="1" smtClean="0">
                          <a:solidFill>
                            <a:srgbClr val="740000"/>
                          </a:solidFill>
                          <a:latin typeface="Cambria Math" panose="02040503050406030204" pitchFamily="18" charset="0"/>
                          <a:ea typeface="Cambria Math" panose="02040503050406030204" pitchFamily="18" charset="0"/>
                        </a:rPr>
                        <m:t>𝑁</m:t>
                      </m:r>
                    </m:oMath>
                  </m:oMathPara>
                </a14:m>
                <a:endParaRPr lang="en-US" sz="2000" dirty="0">
                  <a:solidFill>
                    <a:schemeClr val="tx1"/>
                  </a:solidFill>
                  <a:latin typeface="Cambria" panose="02040503050406030204" pitchFamily="18" charset="0"/>
                </a:endParaRPr>
              </a:p>
              <a:p>
                <a:pPr marL="0" indent="0" algn="ctr">
                  <a:lnSpc>
                    <a:spcPct val="100000"/>
                  </a:lnSpc>
                  <a:buNone/>
                </a:pPr>
                <a:endParaRPr lang="en-US" sz="2000" dirty="0">
                  <a:solidFill>
                    <a:schemeClr val="tx1"/>
                  </a:solidFill>
                  <a:latin typeface="Cambria"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𝐹𝑔𝑟𝑎𝑣</m:t>
                      </m:r>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𝐼</m:t>
                          </m:r>
                        </m:e>
                        <m:sup>
                          <m:r>
                            <a:rPr lang="en-US" sz="2000" b="0" i="1" smtClean="0">
                              <a:solidFill>
                                <a:schemeClr val="tx1"/>
                              </a:solidFill>
                              <a:latin typeface="Cambria Math" panose="02040503050406030204" pitchFamily="18" charset="0"/>
                            </a:rPr>
                            <m:t>2</m:t>
                          </m:r>
                        </m:sup>
                      </m:sSup>
                    </m:oMath>
                  </m:oMathPara>
                </a14:m>
                <a:endParaRPr lang="en-US" sz="2000" b="0" dirty="0">
                  <a:solidFill>
                    <a:schemeClr val="tx1"/>
                  </a:solidFill>
                  <a:latin typeface="Cambria"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sz="2000" b="0" i="1" smtClean="0">
                          <a:solidFill>
                            <a:srgbClr val="740000"/>
                          </a:solidFill>
                          <a:latin typeface="Cambria Math" panose="02040503050406030204" pitchFamily="18" charset="0"/>
                        </a:rPr>
                        <m:t>0.0784 </m:t>
                      </m:r>
                      <m:r>
                        <a:rPr lang="en-US" sz="2000" b="0" i="1" smtClean="0">
                          <a:solidFill>
                            <a:srgbClr val="740000"/>
                          </a:solidFill>
                          <a:latin typeface="Cambria Math" panose="02040503050406030204" pitchFamily="18" charset="0"/>
                        </a:rPr>
                        <m:t>𝑁</m:t>
                      </m:r>
                      <m:r>
                        <a:rPr lang="en-US" sz="2000" b="0" i="1" smtClean="0">
                          <a:solidFill>
                            <a:schemeClr val="tx1"/>
                          </a:solidFill>
                          <a:latin typeface="Cambria Math" panose="02040503050406030204" pitchFamily="18" charset="0"/>
                        </a:rPr>
                        <m:t>=0.392 </m:t>
                      </m:r>
                      <m:r>
                        <a:rPr lang="en-US" sz="2000" b="0" i="1" smtClean="0">
                          <a:solidFill>
                            <a:schemeClr val="tx1"/>
                          </a:solidFill>
                          <a:latin typeface="Cambria Math" panose="02040503050406030204" pitchFamily="18" charset="0"/>
                        </a:rPr>
                        <m:t>𝐴</m:t>
                      </m:r>
                      <m:r>
                        <a:rPr lang="en-US" sz="2000" b="0" i="1" smtClean="0">
                          <a:solidFill>
                            <a:schemeClr val="tx1"/>
                          </a:solidFill>
                          <a:latin typeface="Cambria Math" panose="02040503050406030204" pitchFamily="18" charset="0"/>
                          <a:ea typeface="Cambria Math" panose="02040503050406030204" pitchFamily="18" charset="0"/>
                        </a:rPr>
                        <m:t>×0.2 </m:t>
                      </m:r>
                      <m:r>
                        <a:rPr lang="en-US" sz="2000" b="0" i="1" smtClean="0">
                          <a:solidFill>
                            <a:schemeClr val="tx1"/>
                          </a:solidFill>
                          <a:latin typeface="Cambria Math" panose="02040503050406030204" pitchFamily="18" charset="0"/>
                          <a:ea typeface="Cambria Math" panose="02040503050406030204" pitchFamily="18" charset="0"/>
                        </a:rPr>
                        <m:t>𝐴</m:t>
                      </m:r>
                    </m:oMath>
                  </m:oMathPara>
                </a14:m>
                <a:endParaRPr lang="en-US" sz="2000" b="0" dirty="0">
                  <a:solidFill>
                    <a:schemeClr val="tx1"/>
                  </a:solidFill>
                  <a:latin typeface="Cambria" panose="02040503050406030204" pitchFamily="18" charset="0"/>
                  <a:ea typeface="Cambria Math" panose="02040503050406030204" pitchFamily="18" charset="0"/>
                </a:endParaRPr>
              </a:p>
              <a:p>
                <a:pPr marL="0" indent="0" algn="ctr">
                  <a:lnSpc>
                    <a:spcPct val="100000"/>
                  </a:lnSpc>
                  <a:buNone/>
                </a:pPr>
                <a:endParaRPr lang="en-US" sz="2000" b="0" dirty="0">
                  <a:solidFill>
                    <a:schemeClr val="tx1"/>
                  </a:solidFill>
                  <a:latin typeface="Cambria" panose="02040503050406030204" pitchFamily="18" charset="0"/>
                  <a:ea typeface="Cambria Math" panose="02040503050406030204" pitchFamily="18" charset="0"/>
                </a:endParaRPr>
              </a:p>
              <a:p>
                <a:pPr marL="0" indent="0" algn="ctr">
                  <a:lnSpc>
                    <a:spcPct val="100000"/>
                  </a:lnSpc>
                  <a:buNone/>
                </a:pPr>
                <a:r>
                  <a:rPr lang="en-US" sz="2000" dirty="0">
                    <a:solidFill>
                      <a:schemeClr val="tx1"/>
                    </a:solidFill>
                    <a:latin typeface="Cambria" panose="02040503050406030204" pitchFamily="18" charset="0"/>
                  </a:rPr>
                  <a:t>A magnetic field, </a:t>
                </a:r>
                <a:r>
                  <a:rPr lang="en-US" sz="2000" i="1" dirty="0">
                    <a:solidFill>
                      <a:schemeClr val="tx1"/>
                    </a:solidFill>
                    <a:latin typeface="Cambria" panose="02040503050406030204" pitchFamily="18" charset="0"/>
                  </a:rPr>
                  <a:t>B</a:t>
                </a:r>
                <a:r>
                  <a:rPr lang="en-US" sz="2000" dirty="0">
                    <a:solidFill>
                      <a:schemeClr val="tx1"/>
                    </a:solidFill>
                    <a:latin typeface="Cambria" panose="02040503050406030204" pitchFamily="18" charset="0"/>
                  </a:rPr>
                  <a:t>, contributes 0.2 </a:t>
                </a:r>
                <a:r>
                  <a:rPr lang="en-US" sz="2000" i="1" dirty="0">
                    <a:solidFill>
                      <a:schemeClr val="tx1"/>
                    </a:solidFill>
                    <a:latin typeface="Cambria" panose="02040503050406030204" pitchFamily="18" charset="0"/>
                  </a:rPr>
                  <a:t>A </a:t>
                </a:r>
                <a:r>
                  <a:rPr lang="en-US" sz="2000" dirty="0">
                    <a:solidFill>
                      <a:schemeClr val="tx1"/>
                    </a:solidFill>
                    <a:latin typeface="Cambria" panose="02040503050406030204" pitchFamily="18" charset="0"/>
                  </a:rPr>
                  <a:t>and additional input current of 0.392 </a:t>
                </a:r>
                <a:r>
                  <a:rPr lang="en-US" sz="2000" i="1" dirty="0">
                    <a:solidFill>
                      <a:schemeClr val="tx1"/>
                    </a:solidFill>
                    <a:latin typeface="Cambria" panose="02040503050406030204" pitchFamily="18" charset="0"/>
                  </a:rPr>
                  <a:t>A</a:t>
                </a:r>
                <a:r>
                  <a:rPr lang="en-US" sz="2000" dirty="0">
                    <a:solidFill>
                      <a:schemeClr val="tx1"/>
                    </a:solidFill>
                    <a:latin typeface="Cambria" panose="02040503050406030204" pitchFamily="18" charset="0"/>
                  </a:rPr>
                  <a:t> is the reason for levitation</a:t>
                </a:r>
              </a:p>
            </p:txBody>
          </p:sp>
        </mc:Choice>
        <mc:Fallback>
          <p:sp>
            <p:nvSpPr>
              <p:cNvPr id="3" name="Content Placeholder 2">
                <a:extLst>
                  <a:ext uri="{FF2B5EF4-FFF2-40B4-BE49-F238E27FC236}">
                    <a16:creationId xmlns:a16="http://schemas.microsoft.com/office/drawing/2014/main" xmlns="" xmlns:a14="http://schemas.microsoft.com/office/drawing/2010/main" id="{5CF999A7-DF2F-47F6-931B-15E0E6E79F4B}"/>
                  </a:ext>
                </a:extLst>
              </p:cNvPr>
              <p:cNvSpPr>
                <a:spLocks noGrp="1" noRot="1" noChangeAspect="1" noMove="1" noResize="1" noEditPoints="1" noAdjustHandles="1" noChangeArrowheads="1" noChangeShapeType="1" noTextEdit="1"/>
              </p:cNvSpPr>
              <p:nvPr>
                <p:ph idx="1"/>
              </p:nvPr>
            </p:nvSpPr>
            <p:spPr>
              <a:xfrm>
                <a:off x="3316572" y="1285255"/>
                <a:ext cx="8109964" cy="4278344"/>
              </a:xfrm>
              <a:blipFill>
                <a:blip r:embed="rId3" cstate="print"/>
                <a:stretch>
                  <a:fillRect t="-1567" b="-285"/>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FFE4D164-601F-4BD1-A383-B5EF2C591FFA}"/>
              </a:ext>
            </a:extLst>
          </p:cNvPr>
          <p:cNvSpPr>
            <a:spLocks noGrp="1"/>
          </p:cNvSpPr>
          <p:nvPr>
            <p:ph type="dt" sz="half" idx="10"/>
          </p:nvPr>
        </p:nvSpPr>
        <p:spPr>
          <a:xfrm>
            <a:off x="0" y="6492875"/>
            <a:ext cx="2743200" cy="365125"/>
          </a:xfrm>
        </p:spPr>
        <p:txBody>
          <a:bodyPr/>
          <a:lstStyle/>
          <a:p>
            <a:r>
              <a:rPr lang="en-US" dirty="0">
                <a:solidFill>
                  <a:schemeClr val="tx1"/>
                </a:solidFill>
                <a:latin typeface="Cambria" panose="02040503050406030204" pitchFamily="18" charset="0"/>
              </a:rPr>
              <a:t>© Francis Fernandes, 2018</a:t>
            </a:r>
          </a:p>
        </p:txBody>
      </p:sp>
      <p:sp>
        <p:nvSpPr>
          <p:cNvPr id="5" name="Slide Number Placeholder 4">
            <a:extLst>
              <a:ext uri="{FF2B5EF4-FFF2-40B4-BE49-F238E27FC236}">
                <a16:creationId xmlns:a16="http://schemas.microsoft.com/office/drawing/2014/main" xmlns="" id="{D707B144-DA42-45DB-953A-8C4D31DD6194}"/>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25</a:t>
            </a:fld>
            <a:endParaRPr lang="en-US" b="1" dirty="0">
              <a:solidFill>
                <a:schemeClr val="tx1"/>
              </a:solidFill>
              <a:latin typeface="Cambria" panose="02040503050406030204" pitchFamily="18" charset="0"/>
            </a:endParaRPr>
          </a:p>
        </p:txBody>
      </p:sp>
    </p:spTree>
    <p:extLst>
      <p:ext uri="{BB962C8B-B14F-4D97-AF65-F5344CB8AC3E}">
        <p14:creationId xmlns:p14="http://schemas.microsoft.com/office/powerpoint/2010/main" xmlns="" val="196611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9C28CE79-7C5C-4EFF-B989-E13DB22DCE79}"/>
                  </a:ext>
                </a:extLst>
              </p:cNvPr>
              <p:cNvSpPr>
                <a:spLocks noGrp="1"/>
              </p:cNvSpPr>
              <p:nvPr>
                <p:ph idx="1"/>
              </p:nvPr>
            </p:nvSpPr>
            <p:spPr>
              <a:xfrm>
                <a:off x="3590488" y="723548"/>
                <a:ext cx="7566870" cy="5635050"/>
              </a:xfrm>
            </p:spPr>
            <p:txBody>
              <a:bodyPr>
                <a:normAutofit fontScale="85000" lnSpcReduction="20000"/>
              </a:bodyPr>
              <a:lstStyle/>
              <a:p>
                <a:pPr marL="0" indent="0" algn="ctr">
                  <a:buNone/>
                </a:pPr>
                <a:endParaRPr lang="en-US" sz="2400" i="1" dirty="0">
                  <a:latin typeface="Cambria" panose="02040503050406030204" pitchFamily="18" charset="0"/>
                  <a:ea typeface="Cambria" panose="02040503050406030204" pitchFamily="18" charset="0"/>
                </a:endParaRPr>
              </a:p>
              <a:p>
                <a:pPr marL="0" indent="0" algn="ctr">
                  <a:buNone/>
                </a:pPr>
                <a14:m>
                  <m:oMath xmlns:m="http://schemas.openxmlformats.org/officeDocument/2006/math">
                    <m:sSub>
                      <m:sSubPr>
                        <m:ctrlPr>
                          <a:rPr lang="en-US" sz="2400" i="1" smtClean="0">
                            <a:latin typeface="Cambria Math" panose="02040503050406030204" pitchFamily="18" charset="0"/>
                            <a:ea typeface="Cambria" panose="02040503050406030204" pitchFamily="18" charset="0"/>
                          </a:rPr>
                        </m:ctrlPr>
                      </m:sSubPr>
                      <m:e>
                        <m:r>
                          <m:rPr>
                            <m:sty m:val="p"/>
                          </m:rPr>
                          <a:rPr lang="en-US" sz="2400" b="0" i="0" smtClean="0">
                            <a:latin typeface="Cambria Math" panose="02040503050406030204" pitchFamily="18" charset="0"/>
                            <a:ea typeface="Cambria" panose="02040503050406030204" pitchFamily="18" charset="0"/>
                          </a:rPr>
                          <m:t>U</m:t>
                        </m:r>
                      </m:e>
                      <m:sub>
                        <m:r>
                          <m:rPr>
                            <m:sty m:val="p"/>
                          </m:rPr>
                          <a:rPr lang="en-US" sz="2400" b="0" i="0" smtClean="0">
                            <a:latin typeface="Cambria Math" panose="02040503050406030204" pitchFamily="18" charset="0"/>
                            <a:ea typeface="Cambria" panose="02040503050406030204" pitchFamily="18" charset="0"/>
                          </a:rPr>
                          <m:t>o</m:t>
                        </m:r>
                      </m:sub>
                    </m:sSub>
                    <m:r>
                      <a:rPr lang="en-US" sz="2400" b="0" i="0" smtClean="0">
                        <a:latin typeface="Cambria Math" panose="02040503050406030204" pitchFamily="18" charset="0"/>
                        <a:ea typeface="Cambria" panose="02040503050406030204" pitchFamily="18" charset="0"/>
                      </a:rPr>
                      <m:t>=4</m:t>
                    </m:r>
                    <m:r>
                      <m:rPr>
                        <m:sty m:val="p"/>
                      </m:rPr>
                      <a:rPr lang="el-GR" sz="2400" b="0" i="0" smtClean="0">
                        <a:latin typeface="Cambria Math" panose="02040503050406030204" pitchFamily="18" charset="0"/>
                        <a:ea typeface="Cambria" panose="02040503050406030204" pitchFamily="18" charset="0"/>
                      </a:rPr>
                      <m:t>π</m:t>
                    </m:r>
                    <m:r>
                      <a:rPr lang="el-GR" sz="2400" b="0" i="0" smtClean="0">
                        <a:latin typeface="Cambria Math" panose="02040503050406030204" pitchFamily="18" charset="0"/>
                        <a:ea typeface="Cambria Math" panose="02040503050406030204" pitchFamily="18" charset="0"/>
                      </a:rPr>
                      <m:t>×</m:t>
                    </m:r>
                    <m:sSup>
                      <m:sSupPr>
                        <m:ctrlPr>
                          <a:rPr lang="el-GR" sz="2400" b="0" i="1" smtClean="0">
                            <a:latin typeface="Cambria Math" panose="02040503050406030204" pitchFamily="18" charset="0"/>
                            <a:ea typeface="Cambria Math" panose="02040503050406030204" pitchFamily="18" charset="0"/>
                          </a:rPr>
                        </m:ctrlPr>
                      </m:sSupPr>
                      <m:e>
                        <m:r>
                          <a:rPr lang="en-US" sz="2400" b="0" i="0" smtClean="0">
                            <a:latin typeface="Cambria Math" panose="02040503050406030204" pitchFamily="18" charset="0"/>
                            <a:ea typeface="Cambria Math" panose="02040503050406030204" pitchFamily="18" charset="0"/>
                          </a:rPr>
                          <m:t>10</m:t>
                        </m:r>
                      </m:e>
                      <m:sup>
                        <m:r>
                          <a:rPr lang="en-US" sz="2400" b="0" i="0" smtClean="0">
                            <a:latin typeface="Cambria Math" panose="02040503050406030204" pitchFamily="18" charset="0"/>
                            <a:ea typeface="Cambria Math" panose="02040503050406030204" pitchFamily="18" charset="0"/>
                          </a:rPr>
                          <m:t>−7</m:t>
                        </m:r>
                      </m:sup>
                    </m:sSup>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N</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A</m:t>
                        </m:r>
                      </m:e>
                      <m:sup>
                        <m:r>
                          <a:rPr lang="en-US" sz="2400" b="0" i="0" smtClean="0">
                            <a:latin typeface="Cambria Math" panose="02040503050406030204" pitchFamily="18" charset="0"/>
                            <a:ea typeface="Cambria Math" panose="02040503050406030204" pitchFamily="18" charset="0"/>
                          </a:rPr>
                          <m:t>−2</m:t>
                        </m:r>
                      </m:sup>
                    </m:sSup>
                  </m:oMath>
                </a14:m>
                <a:r>
                  <a:rPr lang="en-US" sz="2400" dirty="0">
                    <a:latin typeface="Cambria" panose="02040503050406030204" pitchFamily="18" charset="0"/>
                    <a:ea typeface="Cambria" panose="02040503050406030204" pitchFamily="18" charset="0"/>
                  </a:rPr>
                  <a:t>	</a:t>
                </a:r>
              </a:p>
              <a:p>
                <a:pPr marL="0" indent="0">
                  <a:buNone/>
                </a:pPr>
                <a:endParaRPr lang="en-US" sz="2400" baseline="30000" dirty="0">
                  <a:latin typeface="Cambria" panose="02040503050406030204" pitchFamily="18" charset="0"/>
                  <a:ea typeface="Cambria" panose="02040503050406030204" pitchFamily="18" charset="0"/>
                </a:endParaRPr>
              </a:p>
              <a:p>
                <a:pPr marL="0" indent="0">
                  <a:buNone/>
                </a:pPr>
                <a:r>
                  <a:rPr lang="en-US" sz="3200" baseline="30000" dirty="0">
                    <a:latin typeface="Cambria" panose="02040503050406030204" pitchFamily="18" charset="0"/>
                    <a:ea typeface="Cambria" panose="02040503050406030204" pitchFamily="18" charset="0"/>
                  </a:rPr>
                  <a:t>However Force = Current squared </a:t>
                </a:r>
              </a:p>
              <a:p>
                <a:pPr marL="0" indent="0">
                  <a:buNone/>
                </a:pPr>
                <a:r>
                  <a:rPr lang="en-US" sz="3200" baseline="30000" dirty="0">
                    <a:latin typeface="Cambria" panose="02040503050406030204" pitchFamily="18" charset="0"/>
                    <a:ea typeface="Cambria" panose="02040503050406030204" pitchFamily="18" charset="0"/>
                  </a:rPr>
                  <a:t>And thus yields a dimensionless constant,</a:t>
                </a:r>
                <a:r>
                  <a:rPr lang="en-US" sz="3200" dirty="0">
                    <a:latin typeface="Cambria" panose="02040503050406030204" pitchFamily="18" charset="0"/>
                    <a:ea typeface="Cambria" panose="02040503050406030204" pitchFamily="18" charset="0"/>
                  </a:rPr>
                  <a:t> </a:t>
                </a:r>
                <a14:m>
                  <m:oMath xmlns:m="http://schemas.openxmlformats.org/officeDocument/2006/math">
                    <m:sSub>
                      <m:sSubPr>
                        <m:ctrlPr>
                          <a:rPr lang="en-US" sz="2400" i="1">
                            <a:latin typeface="Cambria Math" panose="02040503050406030204" pitchFamily="18" charset="0"/>
                            <a:ea typeface="Cambria" panose="02040503050406030204" pitchFamily="18" charset="0"/>
                          </a:rPr>
                        </m:ctrlPr>
                      </m:sSubPr>
                      <m:e>
                        <m:r>
                          <m:rPr>
                            <m:sty m:val="p"/>
                          </m:rPr>
                          <a:rPr lang="en-US" sz="2400">
                            <a:latin typeface="Cambria Math" panose="02040503050406030204" pitchFamily="18" charset="0"/>
                            <a:ea typeface="Cambria" panose="02040503050406030204" pitchFamily="18" charset="0"/>
                          </a:rPr>
                          <m:t>U</m:t>
                        </m:r>
                      </m:e>
                      <m:sub>
                        <m:r>
                          <m:rPr>
                            <m:sty m:val="p"/>
                          </m:rPr>
                          <a:rPr lang="en-US" sz="2400">
                            <a:latin typeface="Cambria Math" panose="02040503050406030204" pitchFamily="18" charset="0"/>
                            <a:ea typeface="Cambria" panose="02040503050406030204" pitchFamily="18" charset="0"/>
                          </a:rPr>
                          <m:t>o</m:t>
                        </m:r>
                      </m:sub>
                    </m:sSub>
                  </m:oMath>
                </a14:m>
                <a:endParaRPr lang="en-US" sz="2400" baseline="30000" dirty="0">
                  <a:latin typeface="Cambria" panose="02040503050406030204" pitchFamily="18" charset="0"/>
                  <a:ea typeface="Cambria" panose="02040503050406030204" pitchFamily="18" charset="0"/>
                </a:endParaRPr>
              </a:p>
              <a:p>
                <a:pPr marL="0" indent="0">
                  <a:buNone/>
                </a:pPr>
                <a:endParaRPr lang="en-US" sz="1800" baseline="30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Coulomb's constant, the electric force constant in electrodynamics equations in SI units, is roughly equaling 8.99×10</a:t>
                </a:r>
                <a:r>
                  <a:rPr lang="en-US" sz="2000" baseline="30000" dirty="0">
                    <a:latin typeface="Cambria" panose="02040503050406030204" pitchFamily="18" charset="0"/>
                    <a:ea typeface="Cambria" panose="02040503050406030204" pitchFamily="18" charset="0"/>
                  </a:rPr>
                  <a:t>9</a:t>
                </a:r>
                <a:r>
                  <a:rPr lang="en-US" sz="2000" dirty="0">
                    <a:latin typeface="Cambria" panose="02040503050406030204" pitchFamily="18" charset="0"/>
                    <a:ea typeface="Cambria" panose="02040503050406030204" pitchFamily="18" charset="0"/>
                  </a:rPr>
                  <a:t> N·m</a:t>
                </a:r>
                <a:r>
                  <a:rPr lang="en-US" sz="2000" baseline="30000" dirty="0">
                    <a:latin typeface="Cambria" panose="02040503050406030204" pitchFamily="18" charset="0"/>
                    <a:ea typeface="Cambria" panose="02040503050406030204" pitchFamily="18" charset="0"/>
                  </a:rPr>
                  <a:t>2</a:t>
                </a:r>
                <a:r>
                  <a:rPr lang="en-US" sz="2000" dirty="0">
                    <a:latin typeface="Cambria" panose="02040503050406030204" pitchFamily="18" charset="0"/>
                    <a:ea typeface="Cambria" panose="02040503050406030204" pitchFamily="18" charset="0"/>
                  </a:rPr>
                  <a:t>·C</a:t>
                </a:r>
                <a:r>
                  <a:rPr lang="en-US" sz="2000" baseline="30000" dirty="0">
                    <a:latin typeface="Cambria" panose="02040503050406030204" pitchFamily="18" charset="0"/>
                    <a:ea typeface="Cambria" panose="02040503050406030204" pitchFamily="18" charset="0"/>
                  </a:rPr>
                  <a:t>−2</a:t>
                </a:r>
                <a:r>
                  <a:rPr lang="en-US" sz="2000" dirty="0">
                    <a:latin typeface="Cambria" panose="02040503050406030204" pitchFamily="18" charset="0"/>
                    <a:ea typeface="Cambria" panose="02040503050406030204" pitchFamily="18" charset="0"/>
                  </a:rPr>
                  <a:t>. </a:t>
                </a:r>
              </a:p>
              <a:p>
                <a:pPr marL="0" indent="0">
                  <a:buNone/>
                </a:pPr>
                <a:endParaRPr lang="en-US" sz="2000" dirty="0">
                  <a:latin typeface="Cambria" panose="02040503050406030204" pitchFamily="18" charset="0"/>
                  <a:ea typeface="Cambria" panose="02040503050406030204" pitchFamily="18" charset="0"/>
                </a:endParaRPr>
              </a:p>
              <a:p>
                <a:pPr marL="0" indent="0">
                  <a:buNone/>
                </a:pPr>
                <a:r>
                  <a:rPr lang="en-US" sz="3200" baseline="30000" dirty="0">
                    <a:latin typeface="Cambria" panose="02040503050406030204" pitchFamily="18" charset="0"/>
                    <a:ea typeface="Cambria" panose="02040503050406030204" pitchFamily="18" charset="0"/>
                  </a:rPr>
                  <a:t>A consequence of this fact changes the units of the Coulomb constant to velocity squared</a:t>
                </a:r>
              </a:p>
              <a:p>
                <a:pPr marL="0" indent="0">
                  <a:buNone/>
                </a:pPr>
                <a:endParaRPr lang="en-US" sz="3200" baseline="30000" dirty="0">
                  <a:latin typeface="Cambria" panose="02040503050406030204" pitchFamily="18" charset="0"/>
                  <a:ea typeface="Cambria" panose="02040503050406030204" pitchFamily="18" charset="0"/>
                </a:endParaRPr>
              </a:p>
              <a:p>
                <a:pPr marL="0" indent="0">
                  <a:buNone/>
                </a:pPr>
                <a:r>
                  <a:rPr lang="en-US" sz="3200" dirty="0">
                    <a:latin typeface="Cambria" panose="02040503050406030204" pitchFamily="18" charset="0"/>
                    <a:ea typeface="Cambria" panose="02040503050406030204" pitchFamily="18" charset="0"/>
                  </a:rPr>
                  <a:t>			N·m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·C</a:t>
                </a:r>
                <a:r>
                  <a:rPr lang="en-US" sz="3200" baseline="30000" dirty="0">
                    <a:latin typeface="Cambria" panose="02040503050406030204" pitchFamily="18" charset="0"/>
                    <a:ea typeface="Cambria" panose="02040503050406030204" pitchFamily="18" charset="0"/>
                  </a:rPr>
                  <a:t>−2  </a:t>
                </a:r>
                <a:r>
                  <a:rPr lang="en-US" sz="3200" dirty="0">
                    <a:latin typeface="Cambria" panose="02040503050406030204" pitchFamily="18" charset="0"/>
                    <a:ea typeface="Cambria" panose="02040503050406030204" pitchFamily="18" charset="0"/>
                  </a:rPr>
                  <a:t> = </a:t>
                </a:r>
                <a14:m>
                  <m:oMath xmlns:m="http://schemas.openxmlformats.org/officeDocument/2006/math">
                    <m:r>
                      <a:rPr lang="en-US" sz="3200" i="1">
                        <a:latin typeface="Cambria Math" panose="02040503050406030204" pitchFamily="18" charset="0"/>
                      </a:rPr>
                      <m:t>𝑣</m:t>
                    </m:r>
                    <m:r>
                      <a:rPr lang="en-US" sz="3200" baseline="30000">
                        <a:latin typeface="Cambria Math" panose="02040503050406030204" pitchFamily="18" charset="0"/>
                      </a:rPr>
                      <m:t>2</m:t>
                    </m:r>
                  </m:oMath>
                </a14:m>
                <a:endParaRPr lang="en-US" sz="3200" baseline="30000" dirty="0">
                  <a:latin typeface="Cambria" panose="02040503050406030204" pitchFamily="18" charset="0"/>
                  <a:ea typeface="Cambria" panose="02040503050406030204" pitchFamily="18" charset="0"/>
                </a:endParaRPr>
              </a:p>
              <a:p>
                <a:pPr marL="0" indent="0">
                  <a:buNone/>
                </a:pPr>
                <a:endParaRPr lang="en-US" sz="3200" baseline="30000" dirty="0">
                  <a:latin typeface="Cambria" panose="02040503050406030204" pitchFamily="18" charset="0"/>
                  <a:ea typeface="Cambria"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𝑚</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𝑣</m:t>
                              </m:r>
                            </m:num>
                            <m:den>
                              <m:r>
                                <a:rPr lang="en-US" sz="3200" b="0" i="1" smtClean="0">
                                  <a:latin typeface="Cambria Math" panose="02040503050406030204" pitchFamily="18" charset="0"/>
                                </a:rPr>
                                <m:t>𝑡</m:t>
                              </m:r>
                            </m:den>
                          </m:f>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baseline="30000" smtClean="0">
                              <a:latin typeface="Cambria Math" panose="02040503050406030204" pitchFamily="18" charset="0"/>
                            </a:rPr>
                            <m:t>2</m:t>
                          </m:r>
                        </m:num>
                        <m:den>
                          <m:r>
                            <a:rPr lang="en-US" sz="3200" b="0" i="1" smtClean="0">
                              <a:latin typeface="Cambria Math" panose="02040503050406030204" pitchFamily="18" charset="0"/>
                            </a:rPr>
                            <m:t>𝑚</m:t>
                          </m:r>
                          <m:r>
                            <a:rPr lang="en-US" sz="3200" b="0" i="1" smtClean="0">
                              <a:latin typeface="Cambria Math" panose="02040503050406030204" pitchFamily="18" charset="0"/>
                            </a:rPr>
                            <m:t>∗ </m:t>
                          </m:r>
                          <m:r>
                            <a:rPr lang="en-US" sz="3200" b="0" i="1" smtClean="0">
                              <a:latin typeface="Cambria Math" panose="02040503050406030204" pitchFamily="18" charset="0"/>
                            </a:rPr>
                            <m:t>𝑟</m:t>
                          </m:r>
                        </m:den>
                      </m:f>
                      <m:r>
                        <a:rPr lang="en-US" sz="3200" b="0" i="0" smtClean="0">
                          <a:latin typeface="Cambria Math" panose="02040503050406030204" pitchFamily="18" charset="0"/>
                        </a:rPr>
                        <m:t>=</m:t>
                      </m:r>
                      <m:r>
                        <a:rPr lang="en-US" sz="3200" i="1">
                          <a:latin typeface="Cambria Math" panose="02040503050406030204" pitchFamily="18" charset="0"/>
                        </a:rPr>
                        <m:t>𝑣</m:t>
                      </m:r>
                      <m:r>
                        <a:rPr lang="en-US" sz="3200" b="0" i="0" baseline="30000" smtClean="0">
                          <a:latin typeface="Cambria Math" panose="02040503050406030204" pitchFamily="18" charset="0"/>
                        </a:rPr>
                        <m:t>2</m:t>
                      </m:r>
                    </m:oMath>
                  </m:oMathPara>
                </a14:m>
                <a:endParaRPr lang="en-US" sz="3200" baseline="30000" dirty="0">
                  <a:latin typeface="Cambria" panose="02040503050406030204" pitchFamily="18" charset="0"/>
                  <a:ea typeface="Cambria" panose="02040503050406030204" pitchFamily="18" charset="0"/>
                </a:endParaRPr>
              </a:p>
              <a:p>
                <a:pPr marL="0" indent="0">
                  <a:buNone/>
                </a:pPr>
                <a:r>
                  <a:rPr lang="en-US" sz="2000" b="0" dirty="0">
                    <a:latin typeface="Cambria" panose="02040503050406030204" pitchFamily="18" charset="0"/>
                    <a:ea typeface="Cambria" panose="02040503050406030204" pitchFamily="18" charset="0"/>
                  </a:rPr>
                  <a:t>	</a:t>
                </a:r>
                <a:endParaRPr lang="en-US" sz="2000" b="0" baseline="30000"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endParaRPr lang="en-US" sz="2600" baseline="30000" dirty="0">
                  <a:latin typeface="Cambria" panose="02040503050406030204" pitchFamily="18" charset="0"/>
                  <a:ea typeface="Cambria" panose="02040503050406030204" pitchFamily="18" charset="0"/>
                </a:endParaRPr>
              </a:p>
              <a:p>
                <a:pPr marL="0" indent="0">
                  <a:buNone/>
                </a:pPr>
                <a:endParaRPr lang="en-US" sz="2600" baseline="30000" dirty="0">
                  <a:latin typeface="Cambria" panose="02040503050406030204" pitchFamily="18" charset="0"/>
                  <a:ea typeface="Cambria" panose="02040503050406030204" pitchFamily="18" charset="0"/>
                </a:endParaRPr>
              </a:p>
            </p:txBody>
          </p:sp>
        </mc:Choice>
        <mc:Fallback>
          <p:sp>
            <p:nvSpPr>
              <p:cNvPr id="3" name="Content Placeholder 2">
                <a:extLst>
                  <a:ext uri="{FF2B5EF4-FFF2-40B4-BE49-F238E27FC236}">
                    <a16:creationId xmlns:a16="http://schemas.microsoft.com/office/drawing/2014/main" xmlns="" id="{9C28CE79-7C5C-4EFF-B989-E13DB22DCE79}"/>
                  </a:ext>
                </a:extLst>
              </p:cNvPr>
              <p:cNvSpPr>
                <a:spLocks noGrp="1" noRot="1" noChangeAspect="1" noMove="1" noResize="1" noEditPoints="1" noAdjustHandles="1" noChangeArrowheads="1" noChangeShapeType="1" noTextEdit="1"/>
              </p:cNvSpPr>
              <p:nvPr>
                <p:ph idx="1"/>
              </p:nvPr>
            </p:nvSpPr>
            <p:spPr>
              <a:xfrm>
                <a:off x="3590488" y="723548"/>
                <a:ext cx="7566870" cy="5635050"/>
              </a:xfrm>
              <a:blipFill>
                <a:blip r:embed="rId2" cstate="print"/>
                <a:stretch>
                  <a:fillRect l="-7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D780F008-B8E3-462B-81A8-687744AA9F3F}"/>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26</a:t>
            </a:fld>
            <a:endParaRPr lang="en-US" b="1" dirty="0">
              <a:solidFill>
                <a:schemeClr val="tx1"/>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xmlns="" id="{C7B73872-DE53-4F81-A903-74D5A1A18D8F}"/>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xmlns="" Requires="a14">
          <p:sp>
            <p:nvSpPr>
              <p:cNvPr id="2" name="Title 1">
                <a:extLst>
                  <a:ext uri="{FF2B5EF4-FFF2-40B4-BE49-F238E27FC236}">
                    <a16:creationId xmlns:a16="http://schemas.microsoft.com/office/drawing/2014/main" id="{FF685354-2520-45CB-B7A8-CC322E5D28C8}"/>
                  </a:ext>
                </a:extLst>
              </p:cNvPr>
              <p:cNvSpPr>
                <a:spLocks noGrp="1"/>
              </p:cNvSpPr>
              <p:nvPr>
                <p:ph type="title"/>
              </p:nvPr>
            </p:nvSpPr>
            <p:spPr>
              <a:xfrm>
                <a:off x="275820" y="2766214"/>
                <a:ext cx="2636191" cy="1325563"/>
              </a:xfrm>
            </p:spPr>
            <p:txBody>
              <a:bodyPr>
                <a:noAutofit/>
              </a:bodyPr>
              <a:lstStyle/>
              <a:p>
                <a:r>
                  <a:rPr lang="en-US" sz="2400" dirty="0">
                    <a:latin typeface="Cambria" panose="02040503050406030204" pitchFamily="18" charset="0"/>
                    <a:ea typeface="Cambria" panose="02040503050406030204" pitchFamily="18" charset="0"/>
                  </a:rPr>
                  <a:t>Magnetic Permeability – </a:t>
                </a:r>
                <a14:m>
                  <m:oMath xmlns:m="http://schemas.openxmlformats.org/officeDocument/2006/math">
                    <m:sSub>
                      <m:sSubPr>
                        <m:ctrlPr>
                          <a:rPr lang="en-US" sz="2400" i="1">
                            <a:latin typeface="Cambria Math" panose="02040503050406030204" pitchFamily="18" charset="0"/>
                            <a:ea typeface="Cambria" panose="02040503050406030204" pitchFamily="18" charset="0"/>
                          </a:rPr>
                        </m:ctrlPr>
                      </m:sSubPr>
                      <m:e>
                        <m:r>
                          <m:rPr>
                            <m:sty m:val="p"/>
                          </m:rPr>
                          <a:rPr lang="en-US" sz="2400">
                            <a:latin typeface="Cambria Math" panose="02040503050406030204" pitchFamily="18" charset="0"/>
                            <a:ea typeface="Cambria" panose="02040503050406030204" pitchFamily="18" charset="0"/>
                          </a:rPr>
                          <m:t>U</m:t>
                        </m:r>
                      </m:e>
                      <m:sub>
                        <m:r>
                          <m:rPr>
                            <m:sty m:val="p"/>
                          </m:rPr>
                          <a:rPr lang="en-US" sz="2400">
                            <a:latin typeface="Cambria Math" panose="02040503050406030204" pitchFamily="18" charset="0"/>
                            <a:ea typeface="Cambria" panose="02040503050406030204" pitchFamily="18" charset="0"/>
                          </a:rPr>
                          <m:t>o</m:t>
                        </m:r>
                      </m:sub>
                    </m:sSub>
                  </m:oMath>
                </a14:m>
                <a:r>
                  <a:rPr lang="en-US" sz="2400" dirty="0">
                    <a:latin typeface="Cambria" panose="02040503050406030204" pitchFamily="18" charset="0"/>
                    <a:ea typeface="Cambria" panose="02040503050406030204" pitchFamily="18" charset="0"/>
                  </a:rPr>
                  <a:t> is a Solid Angle</a:t>
                </a:r>
              </a:p>
            </p:txBody>
          </p:sp>
        </mc:Choice>
        <mc:Fallback>
          <p:sp>
            <p:nvSpPr>
              <p:cNvPr id="2" name="Title 1">
                <a:extLst>
                  <a:ext uri="{FF2B5EF4-FFF2-40B4-BE49-F238E27FC236}">
                    <a16:creationId xmlns:a16="http://schemas.microsoft.com/office/drawing/2014/main" xmlns="" xmlns:a14="http://schemas.microsoft.com/office/drawing/2010/main" id="{FF685354-2520-45CB-B7A8-CC322E5D28C8}"/>
                  </a:ext>
                </a:extLst>
              </p:cNvPr>
              <p:cNvSpPr>
                <a:spLocks noGrp="1" noRot="1" noChangeAspect="1" noMove="1" noResize="1" noEditPoints="1" noAdjustHandles="1" noChangeArrowheads="1" noChangeShapeType="1" noTextEdit="1"/>
              </p:cNvSpPr>
              <p:nvPr>
                <p:ph type="title"/>
              </p:nvPr>
            </p:nvSpPr>
            <p:spPr>
              <a:xfrm>
                <a:off x="275820" y="2766214"/>
                <a:ext cx="2636191" cy="1325563"/>
              </a:xfrm>
              <a:blipFill>
                <a:blip r:embed="rId3" cstate="print"/>
                <a:stretch>
                  <a:fillRect l="-3464" b="-1382"/>
                </a:stretch>
              </a:blipFill>
            </p:spPr>
            <p:txBody>
              <a:bodyPr/>
              <a:lstStyle/>
              <a:p>
                <a:r>
                  <a:rPr lang="en-US">
                    <a:noFill/>
                  </a:rPr>
                  <a:t> </a:t>
                </a:r>
              </a:p>
            </p:txBody>
          </p:sp>
        </mc:Fallback>
      </mc:AlternateContent>
      <p:sp>
        <p:nvSpPr>
          <p:cNvPr id="6" name="Date Placeholder 3">
            <a:extLst>
              <a:ext uri="{FF2B5EF4-FFF2-40B4-BE49-F238E27FC236}">
                <a16:creationId xmlns:a16="http://schemas.microsoft.com/office/drawing/2014/main" xmlns="" id="{7A0A436E-EB8A-49FC-94FD-59BCC4E3188B}"/>
              </a:ext>
            </a:extLst>
          </p:cNvPr>
          <p:cNvSpPr>
            <a:spLocks noGrp="1"/>
          </p:cNvSpPr>
          <p:nvPr>
            <p:ph type="dt" sz="half" idx="10"/>
          </p:nvPr>
        </p:nvSpPr>
        <p:spPr>
          <a:xfrm>
            <a:off x="0" y="6492875"/>
            <a:ext cx="2743200" cy="365125"/>
          </a:xfrm>
        </p:spPr>
        <p:txBody>
          <a:bodyPr/>
          <a:lstStyle/>
          <a:p>
            <a:r>
              <a:rPr lang="en-US" dirty="0">
                <a:solidFill>
                  <a:schemeClr val="tx1"/>
                </a:solidFill>
                <a:latin typeface="Cambria" panose="02040503050406030204" pitchFamily="18" charset="0"/>
              </a:rPr>
              <a:t>© Francis Fernandes, 2018</a:t>
            </a:r>
          </a:p>
        </p:txBody>
      </p:sp>
    </p:spTree>
    <p:extLst>
      <p:ext uri="{BB962C8B-B14F-4D97-AF65-F5344CB8AC3E}">
        <p14:creationId xmlns:p14="http://schemas.microsoft.com/office/powerpoint/2010/main" xmlns="" val="3296224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0865047-9B51-4A58-9CD9-E36596DFDC2B}"/>
              </a:ext>
            </a:extLst>
          </p:cNvPr>
          <p:cNvSpPr>
            <a:spLocks noGrp="1"/>
          </p:cNvSpPr>
          <p:nvPr>
            <p:ph type="dt" sz="half" idx="10"/>
          </p:nvPr>
        </p:nvSpPr>
        <p:spPr>
          <a:xfrm>
            <a:off x="0" y="6532631"/>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CA21EF26-49CF-49FC-9B71-A76713AEAF13}"/>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27</a:t>
            </a:fld>
            <a:endParaRPr lang="en-US" b="1" dirty="0">
              <a:solidFill>
                <a:schemeClr val="tx1"/>
              </a:solidFill>
              <a:latin typeface="Cambria" panose="02040503050406030204" pitchFamily="18" charset="0"/>
            </a:endParaRPr>
          </a:p>
        </p:txBody>
      </p:sp>
      <mc:AlternateContent xmlns:mc="http://schemas.openxmlformats.org/markup-compatibility/2006">
        <mc:Choice xmlns:a14="http://schemas.microsoft.com/office/drawing/2010/main" xmlns="" Requires="a14">
          <p:sp>
            <p:nvSpPr>
              <p:cNvPr id="16" name="TextBox 15">
                <a:extLst>
                  <a:ext uri="{FF2B5EF4-FFF2-40B4-BE49-F238E27FC236}">
                    <a16:creationId xmlns:a16="http://schemas.microsoft.com/office/drawing/2014/main" id="{225BD705-9F2F-4FCE-BEC1-76B69EAC6A7C}"/>
                  </a:ext>
                </a:extLst>
              </p:cNvPr>
              <p:cNvSpPr txBox="1"/>
              <p:nvPr/>
            </p:nvSpPr>
            <p:spPr>
              <a:xfrm>
                <a:off x="4621377" y="730471"/>
                <a:ext cx="5321073" cy="338554"/>
              </a:xfrm>
              <a:prstGeom prst="rect">
                <a:avLst/>
              </a:prstGeom>
              <a:noFill/>
            </p:spPr>
            <p:txBody>
              <a:bodyPr wrap="none" rtlCol="0">
                <a:spAutoFit/>
              </a:bodyPr>
              <a:lstStyle/>
              <a:p>
                <a:pPr algn="ctr"/>
                <a:r>
                  <a:rPr lang="en-US" sz="1600" dirty="0">
                    <a:latin typeface="Cambria" panose="02040503050406030204" pitchFamily="18" charset="0"/>
                  </a:rPr>
                  <a:t>186 Ether </a:t>
                </a:r>
                <a14:m>
                  <m:oMath xmlns:m="http://schemas.openxmlformats.org/officeDocument/2006/math">
                    <m:r>
                      <a:rPr lang="en-US" sz="1600" i="0" dirty="0" smtClean="0">
                        <a:latin typeface="Cambria Math" panose="02040503050406030204" pitchFamily="18" charset="0"/>
                        <a:ea typeface="Cambria Math" panose="02040503050406030204" pitchFamily="18" charset="0"/>
                      </a:rPr>
                      <m:t>×</m:t>
                    </m:r>
                    <m:r>
                      <m:rPr>
                        <m:sty m:val="p"/>
                      </m:rPr>
                      <a:rPr lang="en-US" sz="1600" b="0" i="0" dirty="0" smtClean="0">
                        <a:latin typeface="Cambria Math" panose="02040503050406030204" pitchFamily="18" charset="0"/>
                        <a:ea typeface="Cambria Math" panose="02040503050406030204" pitchFamily="18" charset="0"/>
                      </a:rPr>
                      <m:t>V</m:t>
                    </m:r>
                  </m:oMath>
                </a14:m>
                <a:r>
                  <a:rPr lang="en-US" sz="1600" dirty="0">
                    <a:latin typeface="Cambria" panose="02040503050406030204" pitchFamily="18" charset="0"/>
                  </a:rPr>
                  <a:t>elocity </a:t>
                </a:r>
                <a14:m>
                  <m:oMath xmlns:m="http://schemas.openxmlformats.org/officeDocument/2006/math">
                    <m:r>
                      <a:rPr lang="en-US" sz="1600" i="0" dirty="0">
                        <a:latin typeface="Cambria Math" panose="02040503050406030204" pitchFamily="18" charset="0"/>
                        <a:ea typeface="Cambria Math" panose="02040503050406030204" pitchFamily="18" charset="0"/>
                      </a:rPr>
                      <m:t>×</m:t>
                    </m:r>
                  </m:oMath>
                </a14:m>
                <a:r>
                  <a:rPr lang="en-US" sz="1600" dirty="0">
                    <a:latin typeface="Cambria" panose="02040503050406030204" pitchFamily="18" charset="0"/>
                  </a:rPr>
                  <a:t> Torus radius</a:t>
                </a:r>
                <a:r>
                  <a:rPr lang="en-US" sz="1600" dirty="0">
                    <a:ea typeface="Cambria Math" panose="02040503050406030204" pitchFamily="18" charset="0"/>
                  </a:rPr>
                  <a:t> </a:t>
                </a:r>
                <a14:m>
                  <m:oMath xmlns:m="http://schemas.openxmlformats.org/officeDocument/2006/math">
                    <m:r>
                      <a:rPr lang="en-US" sz="1600" b="0" i="1" dirty="0" smtClean="0">
                        <a:latin typeface="Cambria Math" panose="02040503050406030204" pitchFamily="18" charset="0"/>
                        <a:ea typeface="Cambria Math" panose="02040503050406030204" pitchFamily="18" charset="0"/>
                      </a:rPr>
                      <m:t>=</m:t>
                    </m:r>
                  </m:oMath>
                </a14:m>
                <a:r>
                  <a:rPr lang="en-US" sz="1600" i="1" dirty="0">
                    <a:latin typeface="Cambria" panose="02040503050406030204" pitchFamily="18" charset="0"/>
                  </a:rPr>
                  <a:t> </a:t>
                </a:r>
                <a:r>
                  <a:rPr lang="en-US" sz="1600" dirty="0">
                    <a:latin typeface="Cambria" panose="02040503050406030204" pitchFamily="18" charset="0"/>
                  </a:rPr>
                  <a:t>Planck’s Constant</a:t>
                </a:r>
                <a:r>
                  <a:rPr lang="en-US" sz="1600" i="1" dirty="0">
                    <a:latin typeface="Cambria" panose="02040503050406030204" pitchFamily="18" charset="0"/>
                  </a:rPr>
                  <a:t>, h</a:t>
                </a:r>
              </a:p>
            </p:txBody>
          </p:sp>
        </mc:Choice>
        <mc:Fallback>
          <p:sp>
            <p:nvSpPr>
              <p:cNvPr id="16" name="TextBox 15">
                <a:extLst>
                  <a:ext uri="{FF2B5EF4-FFF2-40B4-BE49-F238E27FC236}">
                    <a16:creationId xmlns:a16="http://schemas.microsoft.com/office/drawing/2014/main" xmlns="" xmlns:a14="http://schemas.microsoft.com/office/drawing/2010/main" id="{225BD705-9F2F-4FCE-BEC1-76B69EAC6A7C}"/>
                  </a:ext>
                </a:extLst>
              </p:cNvPr>
              <p:cNvSpPr txBox="1">
                <a:spLocks noRot="1" noChangeAspect="1" noMove="1" noResize="1" noEditPoints="1" noAdjustHandles="1" noChangeArrowheads="1" noChangeShapeType="1" noTextEdit="1"/>
              </p:cNvSpPr>
              <p:nvPr/>
            </p:nvSpPr>
            <p:spPr>
              <a:xfrm>
                <a:off x="4621377" y="730471"/>
                <a:ext cx="5321073" cy="338554"/>
              </a:xfrm>
              <a:prstGeom prst="rect">
                <a:avLst/>
              </a:prstGeom>
              <a:blipFill>
                <a:blip r:embed="rId2" cstate="print"/>
                <a:stretch>
                  <a:fillRect l="-115" t="-9091" r="-115"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2" name="TextBox 21">
                <a:extLst>
                  <a:ext uri="{FF2B5EF4-FFF2-40B4-BE49-F238E27FC236}">
                    <a16:creationId xmlns:a16="http://schemas.microsoft.com/office/drawing/2014/main" id="{0A98FA40-50CD-4BC0-BD57-D8341AF8E5CA}"/>
                  </a:ext>
                </a:extLst>
              </p:cNvPr>
              <p:cNvSpPr txBox="1"/>
              <p:nvPr/>
            </p:nvSpPr>
            <p:spPr>
              <a:xfrm>
                <a:off x="3268804" y="4879683"/>
                <a:ext cx="8284405" cy="1208664"/>
              </a:xfrm>
              <a:prstGeom prst="rect">
                <a:avLst/>
              </a:prstGeom>
              <a:noFill/>
            </p:spPr>
            <p:txBody>
              <a:bodyPr wrap="square" rtlCol="0">
                <a:spAutoFit/>
              </a:bodyPr>
              <a:lstStyle/>
              <a:p>
                <a:pPr algn="ctr"/>
                <a:r>
                  <a:rPr lang="en-US" sz="1400" dirty="0">
                    <a:latin typeface="Cambria" panose="02040503050406030204" pitchFamily="18" charset="0"/>
                  </a:rPr>
                  <a:t>The ether toroid is composed of 2.521836443 </a:t>
                </a:r>
                <a14:m>
                  <m:oMath xmlns:m="http://schemas.openxmlformats.org/officeDocument/2006/math">
                    <m:r>
                      <a:rPr lang="en-US" sz="1400" i="1" dirty="0">
                        <a:latin typeface="Cambria Math" panose="02040503050406030204" pitchFamily="18" charset="0"/>
                        <a:ea typeface="Cambria Math" panose="02040503050406030204" pitchFamily="18" charset="0"/>
                      </a:rPr>
                      <m:t>×1</m:t>
                    </m:r>
                    <m:sSup>
                      <m:sSupPr>
                        <m:ctrlPr>
                          <a:rPr lang="en-US" sz="1400" i="1" dirty="0">
                            <a:latin typeface="Cambria Math" panose="02040503050406030204" pitchFamily="18" charset="0"/>
                            <a:ea typeface="Cambria Math" panose="02040503050406030204" pitchFamily="18" charset="0"/>
                          </a:rPr>
                        </m:ctrlPr>
                      </m:sSupPr>
                      <m:e>
                        <m:r>
                          <a:rPr lang="en-US" sz="1400" i="1" dirty="0">
                            <a:latin typeface="Cambria Math" panose="02040503050406030204" pitchFamily="18" charset="0"/>
                            <a:ea typeface="Cambria Math" panose="02040503050406030204" pitchFamily="18" charset="0"/>
                          </a:rPr>
                          <m:t>0</m:t>
                        </m:r>
                      </m:e>
                      <m:sup>
                        <m:r>
                          <a:rPr lang="en-US" sz="1400" b="0" i="1" dirty="0" smtClean="0">
                            <a:latin typeface="Cambria Math" panose="02040503050406030204" pitchFamily="18" charset="0"/>
                            <a:ea typeface="Cambria Math" panose="02040503050406030204" pitchFamily="18" charset="0"/>
                          </a:rPr>
                          <m:t>41</m:t>
                        </m:r>
                      </m:sup>
                    </m:sSup>
                    <m:r>
                      <a:rPr lang="en-US" sz="1400" i="1" dirty="0">
                        <a:latin typeface="Cambria Math" panose="02040503050406030204" pitchFamily="18" charset="0"/>
                        <a:ea typeface="Cambria Math" panose="02040503050406030204" pitchFamily="18" charset="0"/>
                      </a:rPr>
                      <m:t> </m:t>
                    </m:r>
                  </m:oMath>
                </a14:m>
                <a:r>
                  <a:rPr lang="en-US" sz="1400" dirty="0">
                    <a:latin typeface="Cambria" panose="02040503050406030204" pitchFamily="18" charset="0"/>
                  </a:rPr>
                  <a:t>186-ETHER TORI. </a:t>
                </a:r>
              </a:p>
              <a:p>
                <a:pPr algn="ctr"/>
                <a:r>
                  <a:rPr lang="en-US" sz="1400" dirty="0">
                    <a:latin typeface="Cambria" panose="02040503050406030204" pitchFamily="18" charset="0"/>
                  </a:rPr>
                  <a:t>This is the reason for the Coulomb constant.</a:t>
                </a:r>
              </a:p>
              <a:p>
                <a:pPr algn="ctr"/>
                <a14:m>
                  <m:oMathPara xmlns:m="http://schemas.openxmlformats.org/officeDocument/2006/math">
                    <m:oMathParaPr>
                      <m:jc m:val="centerGroup"/>
                    </m:oMathParaPr>
                    <m:oMath xmlns:m="http://schemas.openxmlformats.org/officeDocument/2006/math">
                      <m:f>
                        <m:fPr>
                          <m:ctrlPr>
                            <a:rPr lang="en-US" sz="1400" i="1" dirty="0">
                              <a:latin typeface="Cambria Math" panose="02040503050406030204" pitchFamily="18" charset="0"/>
                            </a:rPr>
                          </m:ctrlPr>
                        </m:fPr>
                        <m:num>
                          <m:r>
                            <a:rPr lang="en-US" sz="1400" b="0" i="1" dirty="0" smtClean="0">
                              <a:latin typeface="Cambria Math" panose="02040503050406030204" pitchFamily="18" charset="0"/>
                            </a:rPr>
                            <m:t>𝑓</m:t>
                          </m:r>
                          <m:r>
                            <a:rPr lang="en-US" sz="1400" b="0" i="1" baseline="-25000" dirty="0" smtClean="0">
                              <a:latin typeface="Cambria Math" panose="02040503050406030204" pitchFamily="18" charset="0"/>
                            </a:rPr>
                            <m:t>2</m:t>
                          </m:r>
                          <m:r>
                            <a:rPr lang="en-US" sz="1400" i="1" dirty="0">
                              <a:latin typeface="Cambria Math" panose="02040503050406030204" pitchFamily="18" charset="0"/>
                              <a:ea typeface="Cambria Math" panose="02040503050406030204" pitchFamily="18" charset="0"/>
                            </a:rPr>
                            <m:t>×</m:t>
                          </m:r>
                          <m:r>
                            <a:rPr lang="en-US" sz="1400" i="1" dirty="0">
                              <a:latin typeface="Cambria Math" panose="02040503050406030204" pitchFamily="18" charset="0"/>
                            </a:rPr>
                            <m:t>1.8</m:t>
                          </m:r>
                          <m:r>
                            <a:rPr lang="en-US" sz="1400" b="0" i="1" dirty="0" smtClean="0">
                              <a:latin typeface="Cambria Math" panose="02040503050406030204" pitchFamily="18" charset="0"/>
                            </a:rPr>
                            <m:t>6</m:t>
                          </m:r>
                          <m:r>
                            <a:rPr lang="en-US" sz="1400" i="1" dirty="0">
                              <a:latin typeface="Cambria Math" panose="02040503050406030204" pitchFamily="18" charset="0"/>
                              <a:ea typeface="Cambria Math" panose="02040503050406030204" pitchFamily="18" charset="0"/>
                            </a:rPr>
                            <m:t>×</m:t>
                          </m:r>
                          <m:sSup>
                            <m:sSupPr>
                              <m:ctrlPr>
                                <a:rPr lang="en-US" sz="1400" i="1" dirty="0">
                                  <a:latin typeface="Cambria Math" panose="02040503050406030204" pitchFamily="18" charset="0"/>
                                  <a:ea typeface="Cambria Math" panose="02040503050406030204" pitchFamily="18" charset="0"/>
                                </a:rPr>
                              </m:ctrlPr>
                            </m:sSupPr>
                            <m:e>
                              <m:r>
                                <a:rPr lang="en-US" sz="1400" i="1" dirty="0">
                                  <a:latin typeface="Cambria Math" panose="02040503050406030204" pitchFamily="18" charset="0"/>
                                  <a:ea typeface="Cambria Math" panose="02040503050406030204" pitchFamily="18" charset="0"/>
                                </a:rPr>
                                <m:t>10</m:t>
                              </m:r>
                            </m:e>
                            <m:sup>
                              <m:r>
                                <a:rPr lang="en-US" sz="1400" i="1" dirty="0">
                                  <a:latin typeface="Cambria Math" panose="02040503050406030204" pitchFamily="18" charset="0"/>
                                  <a:ea typeface="Cambria Math" panose="02040503050406030204" pitchFamily="18" charset="0"/>
                                </a:rPr>
                                <m:t>−9</m:t>
                              </m:r>
                            </m:sup>
                          </m:sSup>
                          <m:r>
                            <a:rPr lang="en-US" sz="1400" i="1" dirty="0">
                              <a:latin typeface="Cambria Math" panose="02040503050406030204" pitchFamily="18" charset="0"/>
                            </a:rPr>
                            <m:t> </m:t>
                          </m:r>
                          <m:r>
                            <a:rPr lang="en-US" sz="1400" i="1" dirty="0">
                              <a:latin typeface="Cambria Math" panose="02040503050406030204" pitchFamily="18" charset="0"/>
                            </a:rPr>
                            <m:t>𝑘𝑔</m:t>
                          </m:r>
                        </m:num>
                        <m:den>
                          <m:r>
                            <a:rPr lang="en-US" sz="1400" i="1" dirty="0">
                              <a:latin typeface="Cambria Math" panose="02040503050406030204" pitchFamily="18" charset="0"/>
                            </a:rPr>
                            <m:t>1.346611109</m:t>
                          </m:r>
                          <m:r>
                            <a:rPr lang="en-US" sz="1400" i="1" dirty="0">
                              <a:latin typeface="Cambria Math" panose="02040503050406030204" pitchFamily="18" charset="0"/>
                              <a:ea typeface="Cambria Math" panose="02040503050406030204" pitchFamily="18" charset="0"/>
                            </a:rPr>
                            <m:t>×</m:t>
                          </m:r>
                          <m:sSup>
                            <m:sSupPr>
                              <m:ctrlPr>
                                <a:rPr lang="en-US" sz="1400" i="1" dirty="0">
                                  <a:latin typeface="Cambria Math" panose="02040503050406030204" pitchFamily="18" charset="0"/>
                                  <a:ea typeface="Cambria Math" panose="02040503050406030204" pitchFamily="18" charset="0"/>
                                </a:rPr>
                              </m:ctrlPr>
                            </m:sSupPr>
                            <m:e>
                              <m:r>
                                <a:rPr lang="en-US" sz="1400" i="1" dirty="0">
                                  <a:latin typeface="Cambria Math" panose="02040503050406030204" pitchFamily="18" charset="0"/>
                                  <a:ea typeface="Cambria Math" panose="02040503050406030204" pitchFamily="18" charset="0"/>
                                </a:rPr>
                                <m:t>10</m:t>
                              </m:r>
                            </m:e>
                            <m:sup>
                              <m:r>
                                <a:rPr lang="en-US" sz="1400" i="1" dirty="0">
                                  <a:latin typeface="Cambria Math" panose="02040503050406030204" pitchFamily="18" charset="0"/>
                                  <a:ea typeface="Cambria Math" panose="02040503050406030204" pitchFamily="18" charset="0"/>
                                </a:rPr>
                                <m:t>27</m:t>
                              </m:r>
                            </m:sup>
                          </m:sSup>
                          <m:r>
                            <a:rPr lang="en-US" sz="1400" i="1" dirty="0">
                              <a:latin typeface="Cambria Math" panose="02040503050406030204" pitchFamily="18" charset="0"/>
                              <a:ea typeface="Cambria Math" panose="02040503050406030204" pitchFamily="18" charset="0"/>
                            </a:rPr>
                            <m:t> </m:t>
                          </m:r>
                          <m:r>
                            <a:rPr lang="en-US" sz="1400" i="1" dirty="0">
                              <a:latin typeface="Cambria Math" panose="02040503050406030204" pitchFamily="18" charset="0"/>
                            </a:rPr>
                            <m:t>𝑘𝑔</m:t>
                          </m:r>
                          <m:r>
                            <a:rPr lang="en-US" sz="1400" i="1" dirty="0">
                              <a:latin typeface="Cambria Math" panose="02040503050406030204" pitchFamily="18" charset="0"/>
                            </a:rPr>
                            <m:t>/</m:t>
                          </m:r>
                          <m:r>
                            <a:rPr lang="en-US" sz="1400" i="1" dirty="0">
                              <a:latin typeface="Cambria Math" panose="02040503050406030204" pitchFamily="18" charset="0"/>
                            </a:rPr>
                            <m:t>𝑚</m:t>
                          </m:r>
                        </m:den>
                      </m:f>
                      <m:r>
                        <a:rPr lang="en-US" sz="1400" i="1" dirty="0">
                          <a:latin typeface="Cambria Math" panose="02040503050406030204" pitchFamily="18" charset="0"/>
                        </a:rPr>
                        <m:t>=</m:t>
                      </m:r>
                      <m:r>
                        <m:rPr>
                          <m:nor/>
                        </m:rPr>
                        <a:rPr lang="en-US" sz="1400" dirty="0">
                          <a:latin typeface="Cambria" panose="02040503050406030204" pitchFamily="18" charset="0"/>
                        </a:rPr>
                        <m:t>Radius</m:t>
                      </m:r>
                      <m:r>
                        <m:rPr>
                          <m:nor/>
                        </m:rPr>
                        <a:rPr lang="en-US" sz="1400" dirty="0">
                          <a:latin typeface="Cambria" panose="02040503050406030204" pitchFamily="18" charset="0"/>
                        </a:rPr>
                        <m:t> </m:t>
                      </m:r>
                      <m:r>
                        <m:rPr>
                          <m:nor/>
                        </m:rPr>
                        <a:rPr lang="en-US" sz="1400" i="1" dirty="0">
                          <a:latin typeface="Cambria" panose="02040503050406030204" pitchFamily="18" charset="0"/>
                        </a:rPr>
                        <m:t>R</m:t>
                      </m:r>
                      <m:r>
                        <m:rPr>
                          <m:nor/>
                        </m:rPr>
                        <a:rPr lang="en-US" sz="1400" dirty="0">
                          <a:latin typeface="Cambria" panose="02040503050406030204" pitchFamily="18" charset="0"/>
                        </a:rPr>
                        <m:t> </m:t>
                      </m:r>
                      <m:r>
                        <m:rPr>
                          <m:nor/>
                        </m:rPr>
                        <a:rPr lang="en-US" sz="1400" dirty="0">
                          <a:latin typeface="Cambria" panose="02040503050406030204" pitchFamily="18" charset="0"/>
                        </a:rPr>
                        <m:t>of</m:t>
                      </m:r>
                      <m:r>
                        <m:rPr>
                          <m:nor/>
                        </m:rPr>
                        <a:rPr lang="en-US" sz="1400" dirty="0">
                          <a:latin typeface="Cambria" panose="02040503050406030204" pitchFamily="18" charset="0"/>
                        </a:rPr>
                        <m:t> </m:t>
                      </m:r>
                      <m:r>
                        <m:rPr>
                          <m:nor/>
                        </m:rPr>
                        <a:rPr lang="en-US" sz="1400" dirty="0">
                          <a:latin typeface="Cambria" panose="02040503050406030204" pitchFamily="18" charset="0"/>
                        </a:rPr>
                        <m:t>Toroid</m:t>
                      </m:r>
                      <m:r>
                        <a:rPr lang="en-US" sz="1400" i="1" dirty="0">
                          <a:latin typeface="Cambria Math" panose="02040503050406030204" pitchFamily="18" charset="0"/>
                        </a:rPr>
                        <m:t>=</m:t>
                      </m:r>
                      <m:r>
                        <m:rPr>
                          <m:nor/>
                        </m:rPr>
                        <a:rPr lang="en-US" sz="1400" dirty="0">
                          <a:latin typeface="Cambria" panose="02040503050406030204" pitchFamily="18" charset="0"/>
                        </a:rPr>
                        <m:t>Radius</m:t>
                      </m:r>
                      <m:r>
                        <m:rPr>
                          <m:nor/>
                        </m:rPr>
                        <a:rPr lang="en-US" sz="1400" dirty="0">
                          <a:latin typeface="Cambria" panose="02040503050406030204" pitchFamily="18" charset="0"/>
                        </a:rPr>
                        <m:t>, </m:t>
                      </m:r>
                      <m:r>
                        <m:rPr>
                          <m:nor/>
                        </m:rPr>
                        <a:rPr lang="en-US" sz="1400" i="1" dirty="0">
                          <a:latin typeface="Cambria" panose="02040503050406030204" pitchFamily="18" charset="0"/>
                        </a:rPr>
                        <m:t>R</m:t>
                      </m:r>
                      <m:r>
                        <m:rPr>
                          <m:nor/>
                        </m:rPr>
                        <a:rPr lang="en-US" sz="1400" dirty="0">
                          <a:latin typeface="Cambria" panose="02040503050406030204" pitchFamily="18" charset="0"/>
                        </a:rPr>
                        <m:t> </m:t>
                      </m:r>
                      <m:r>
                        <m:rPr>
                          <m:nor/>
                        </m:rPr>
                        <a:rPr lang="en-US" sz="1400" dirty="0">
                          <a:latin typeface="Cambria" panose="02040503050406030204" pitchFamily="18" charset="0"/>
                        </a:rPr>
                        <m:t>of</m:t>
                      </m:r>
                      <m:r>
                        <m:rPr>
                          <m:nor/>
                        </m:rPr>
                        <a:rPr lang="en-US" sz="1400" dirty="0">
                          <a:latin typeface="Cambria" panose="02040503050406030204" pitchFamily="18" charset="0"/>
                        </a:rPr>
                        <m:t> </m:t>
                      </m:r>
                      <m:r>
                        <m:rPr>
                          <m:nor/>
                        </m:rPr>
                        <a:rPr lang="en-US" sz="1400" dirty="0">
                          <a:latin typeface="Cambria" panose="02040503050406030204" pitchFamily="18" charset="0"/>
                        </a:rPr>
                        <m:t>an</m:t>
                      </m:r>
                      <m:r>
                        <m:rPr>
                          <m:nor/>
                        </m:rPr>
                        <a:rPr lang="en-US" sz="1400" dirty="0">
                          <a:latin typeface="Cambria" panose="02040503050406030204" pitchFamily="18" charset="0"/>
                        </a:rPr>
                        <m:t> </m:t>
                      </m:r>
                      <m:r>
                        <m:rPr>
                          <m:nor/>
                        </m:rPr>
                        <a:rPr lang="en-US" sz="1400" dirty="0">
                          <a:latin typeface="Cambria" panose="02040503050406030204" pitchFamily="18" charset="0"/>
                        </a:rPr>
                        <m:t>atom</m:t>
                      </m:r>
                    </m:oMath>
                  </m:oMathPara>
                </a14:m>
                <a:endParaRPr lang="en-US" sz="1400" dirty="0">
                  <a:latin typeface="Cambria" panose="02040503050406030204" pitchFamily="18" charset="0"/>
                </a:endParaRPr>
              </a:p>
              <a:p>
                <a:pPr algn="ctr"/>
                <a14:m>
                  <m:oMathPara xmlns:m="http://schemas.openxmlformats.org/officeDocument/2006/math">
                    <m:oMathParaPr>
                      <m:jc m:val="centerGroup"/>
                    </m:oMathParaPr>
                    <m:oMath xmlns:m="http://schemas.openxmlformats.org/officeDocument/2006/math">
                      <m:r>
                        <m:rPr>
                          <m:sty m:val="p"/>
                        </m:rPr>
                        <a:rPr lang="el-GR" sz="1400" i="1">
                          <a:latin typeface="Cambria Math" panose="02040503050406030204" pitchFamily="18" charset="0"/>
                        </a:rPr>
                        <m:t>λ</m:t>
                      </m:r>
                      <m:r>
                        <a:rPr lang="en-US" sz="1400" i="1">
                          <a:latin typeface="Cambria Math" panose="02040503050406030204" pitchFamily="18" charset="0"/>
                        </a:rPr>
                        <m:t>=2</m:t>
                      </m:r>
                      <m:r>
                        <m:rPr>
                          <m:sty m:val="p"/>
                        </m:rPr>
                        <a:rPr lang="el-GR" sz="1400" i="1">
                          <a:latin typeface="Cambria Math" panose="02040503050406030204" pitchFamily="18" charset="0"/>
                        </a:rPr>
                        <m:t>π</m:t>
                      </m:r>
                      <m:r>
                        <a:rPr lang="en-US" sz="1400" i="1">
                          <a:latin typeface="Cambria Math" panose="02040503050406030204" pitchFamily="18" charset="0"/>
                        </a:rPr>
                        <m:t>𝑅</m:t>
                      </m:r>
                      <m:r>
                        <a:rPr lang="en-US" sz="1400" i="1">
                          <a:latin typeface="Cambria Math" panose="02040503050406030204" pitchFamily="18" charset="0"/>
                          <a:ea typeface="Cambria Math" panose="02040503050406030204" pitchFamily="18" charset="0"/>
                        </a:rPr>
                        <m:t>×137.036</m:t>
                      </m:r>
                    </m:oMath>
                  </m:oMathPara>
                </a14:m>
                <a:endParaRPr lang="en-US" sz="1400" dirty="0">
                  <a:latin typeface="Cambria" panose="02040503050406030204" pitchFamily="18" charset="0"/>
                </a:endParaRPr>
              </a:p>
            </p:txBody>
          </p:sp>
        </mc:Choice>
        <mc:Fallback>
          <p:sp>
            <p:nvSpPr>
              <p:cNvPr id="22" name="TextBox 21">
                <a:extLst>
                  <a:ext uri="{FF2B5EF4-FFF2-40B4-BE49-F238E27FC236}">
                    <a16:creationId xmlns:a16="http://schemas.microsoft.com/office/drawing/2014/main" xmlns="" xmlns:a14="http://schemas.microsoft.com/office/drawing/2010/main" id="{0A98FA40-50CD-4BC0-BD57-D8341AF8E5CA}"/>
                  </a:ext>
                </a:extLst>
              </p:cNvPr>
              <p:cNvSpPr txBox="1">
                <a:spLocks noRot="1" noChangeAspect="1" noMove="1" noResize="1" noEditPoints="1" noAdjustHandles="1" noChangeArrowheads="1" noChangeShapeType="1" noTextEdit="1"/>
              </p:cNvSpPr>
              <p:nvPr/>
            </p:nvSpPr>
            <p:spPr>
              <a:xfrm>
                <a:off x="3268804" y="4879683"/>
                <a:ext cx="8284405" cy="1208664"/>
              </a:xfrm>
              <a:prstGeom prst="rect">
                <a:avLst/>
              </a:prstGeom>
              <a:blipFill>
                <a:blip r:embed="rId3" cstate="print"/>
                <a:stretch>
                  <a:fillRect t="-10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TextBox 16">
                <a:extLst>
                  <a:ext uri="{FF2B5EF4-FFF2-40B4-BE49-F238E27FC236}">
                    <a16:creationId xmlns:a16="http://schemas.microsoft.com/office/drawing/2014/main" id="{9FAE4462-06CA-4E88-8E3C-9AB3E58FABF0}"/>
                  </a:ext>
                </a:extLst>
              </p:cNvPr>
              <p:cNvSpPr txBox="1"/>
              <p:nvPr/>
            </p:nvSpPr>
            <p:spPr>
              <a:xfrm>
                <a:off x="4934361" y="1181635"/>
                <a:ext cx="5444115"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ea typeface="Cambria Math" panose="02040503050406030204" pitchFamily="18" charset="0"/>
                        </a:rPr>
                        <m:t>1.86</m:t>
                      </m:r>
                      <m:r>
                        <a:rPr lang="en-US" sz="160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m:t>
                      </m:r>
                      <m:sSup>
                        <m:sSupPr>
                          <m:ctrlPr>
                            <a:rPr lang="en-US" sz="1600" b="0" i="1" dirty="0" smtClean="0">
                              <a:latin typeface="Cambria Math" panose="02040503050406030204" pitchFamily="18" charset="0"/>
                              <a:ea typeface="Cambria Math" panose="02040503050406030204" pitchFamily="18" charset="0"/>
                            </a:rPr>
                          </m:ctrlPr>
                        </m:sSupPr>
                        <m:e>
                          <m:r>
                            <a:rPr lang="en-US" sz="1600" b="0" i="1" dirty="0" smtClean="0">
                              <a:latin typeface="Cambria Math" panose="02040503050406030204" pitchFamily="18" charset="0"/>
                              <a:ea typeface="Cambria Math" panose="02040503050406030204" pitchFamily="18" charset="0"/>
                            </a:rPr>
                            <m:t>0</m:t>
                          </m:r>
                        </m:e>
                        <m:sup>
                          <m:r>
                            <a:rPr lang="en-US" sz="1600" b="0" i="1" dirty="0" smtClean="0">
                              <a:latin typeface="Cambria Math" panose="02040503050406030204" pitchFamily="18" charset="0"/>
                              <a:ea typeface="Cambria Math" panose="02040503050406030204" pitchFamily="18" charset="0"/>
                            </a:rPr>
                            <m:t>−9</m:t>
                          </m:r>
                        </m:sup>
                      </m:sSup>
                      <m:r>
                        <a:rPr lang="en-US" sz="1600" b="0" i="1" dirty="0" smtClean="0">
                          <a:latin typeface="Cambria Math" panose="02040503050406030204" pitchFamily="18" charset="0"/>
                          <a:ea typeface="Cambria Math" panose="02040503050406030204" pitchFamily="18" charset="0"/>
                        </a:rPr>
                        <m:t>×25812.8075×1.380668×</m:t>
                      </m:r>
                      <m:sSup>
                        <m:sSupPr>
                          <m:ctrlPr>
                            <a:rPr lang="en-US" sz="1600" b="0" i="1" dirty="0" smtClean="0">
                              <a:latin typeface="Cambria Math" panose="02040503050406030204" pitchFamily="18" charset="0"/>
                              <a:ea typeface="Cambria Math" panose="02040503050406030204" pitchFamily="18" charset="0"/>
                            </a:rPr>
                          </m:ctrlPr>
                        </m:sSupPr>
                        <m:e>
                          <m:r>
                            <a:rPr lang="en-US" sz="1600" b="0" i="1" dirty="0" smtClean="0">
                              <a:latin typeface="Cambria Math" panose="02040503050406030204" pitchFamily="18" charset="0"/>
                              <a:ea typeface="Cambria Math" panose="02040503050406030204" pitchFamily="18" charset="0"/>
                            </a:rPr>
                            <m:t>10</m:t>
                          </m:r>
                        </m:e>
                        <m:sup>
                          <m:r>
                            <a:rPr lang="en-US" sz="1600" b="0" i="1" dirty="0" smtClean="0">
                              <a:latin typeface="Cambria Math" panose="02040503050406030204" pitchFamily="18" charset="0"/>
                              <a:ea typeface="Cambria Math" panose="02040503050406030204" pitchFamily="18" charset="0"/>
                            </a:rPr>
                            <m:t>−29</m:t>
                          </m:r>
                        </m:sup>
                      </m:sSup>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h</m:t>
                      </m:r>
                    </m:oMath>
                  </m:oMathPara>
                </a14:m>
                <a:endParaRPr lang="en-US" sz="1600" i="1" dirty="0">
                  <a:latin typeface="Cambria" panose="02040503050406030204" pitchFamily="18" charset="0"/>
                </a:endParaRPr>
              </a:p>
            </p:txBody>
          </p:sp>
        </mc:Choice>
        <mc:Fallback>
          <p:sp>
            <p:nvSpPr>
              <p:cNvPr id="17" name="TextBox 16">
                <a:extLst>
                  <a:ext uri="{FF2B5EF4-FFF2-40B4-BE49-F238E27FC236}">
                    <a16:creationId xmlns:a16="http://schemas.microsoft.com/office/drawing/2014/main" xmlns="" xmlns:a14="http://schemas.microsoft.com/office/drawing/2010/main" id="{9FAE4462-06CA-4E88-8E3C-9AB3E58FABF0}"/>
                  </a:ext>
                </a:extLst>
              </p:cNvPr>
              <p:cNvSpPr txBox="1">
                <a:spLocks noRot="1" noChangeAspect="1" noMove="1" noResize="1" noEditPoints="1" noAdjustHandles="1" noChangeArrowheads="1" noChangeShapeType="1" noTextEdit="1"/>
              </p:cNvSpPr>
              <p:nvPr/>
            </p:nvSpPr>
            <p:spPr>
              <a:xfrm>
                <a:off x="4934361" y="1181635"/>
                <a:ext cx="5444115" cy="338554"/>
              </a:xfrm>
              <a:prstGeom prst="rect">
                <a:avLst/>
              </a:prstGeom>
              <a:blipFill>
                <a:blip r:embed="rId4" cstate="print"/>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xmlns="" id="{BF09EA4D-7E7B-4814-890F-7E6A08C10E7B}"/>
              </a:ext>
            </a:extLst>
          </p:cNvPr>
          <p:cNvSpPr/>
          <p:nvPr/>
        </p:nvSpPr>
        <p:spPr>
          <a:xfrm>
            <a:off x="4526238" y="1659514"/>
            <a:ext cx="2947483" cy="2982310"/>
          </a:xfrm>
          <a:prstGeom prst="ellipse">
            <a:avLst/>
          </a:prstGeom>
          <a:pattFill prst="pct5">
            <a:fgClr>
              <a:schemeClr val="bg1">
                <a:lumMod val="95000"/>
              </a:schemeClr>
            </a:fgClr>
            <a:bgClr>
              <a:schemeClr val="bg1"/>
            </a:bgClr>
          </a:pattFill>
          <a:ln>
            <a:noFill/>
            <a:prstDash val="sysDash"/>
          </a:ln>
          <a:scene3d>
            <a:camera prst="orthographicFront"/>
            <a:lightRig rig="threePt" dir="t"/>
          </a:scene3d>
          <a:sp3d extrusionH="76200" contourW="12700">
            <a:bevelT w="1371600" h="1371600"/>
            <a:bevelB w="13716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xmlns="" id="{2B7BF63D-4AE9-4F50-A8E5-4A327A0571AE}"/>
              </a:ext>
            </a:extLst>
          </p:cNvPr>
          <p:cNvSpPr/>
          <p:nvPr/>
        </p:nvSpPr>
        <p:spPr>
          <a:xfrm>
            <a:off x="5871878" y="167495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4" name="Oval 173">
            <a:extLst>
              <a:ext uri="{FF2B5EF4-FFF2-40B4-BE49-F238E27FC236}">
                <a16:creationId xmlns:a16="http://schemas.microsoft.com/office/drawing/2014/main" xmlns="" id="{7C0D6217-C042-482B-AB4B-739F6ED26C1D}"/>
              </a:ext>
            </a:extLst>
          </p:cNvPr>
          <p:cNvSpPr/>
          <p:nvPr/>
        </p:nvSpPr>
        <p:spPr>
          <a:xfrm>
            <a:off x="5554807" y="168415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5" name="Oval 174">
            <a:extLst>
              <a:ext uri="{FF2B5EF4-FFF2-40B4-BE49-F238E27FC236}">
                <a16:creationId xmlns:a16="http://schemas.microsoft.com/office/drawing/2014/main" xmlns="" id="{5AECB38C-0237-4ED9-9184-BB7637F7761D}"/>
              </a:ext>
            </a:extLst>
          </p:cNvPr>
          <p:cNvSpPr/>
          <p:nvPr/>
        </p:nvSpPr>
        <p:spPr>
          <a:xfrm>
            <a:off x="5621160" y="167576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6" name="Oval 175">
            <a:extLst>
              <a:ext uri="{FF2B5EF4-FFF2-40B4-BE49-F238E27FC236}">
                <a16:creationId xmlns:a16="http://schemas.microsoft.com/office/drawing/2014/main" xmlns="" id="{74391836-0F7E-4D53-BB1E-0BCF6FB828F7}"/>
              </a:ext>
            </a:extLst>
          </p:cNvPr>
          <p:cNvSpPr/>
          <p:nvPr/>
        </p:nvSpPr>
        <p:spPr>
          <a:xfrm>
            <a:off x="5821451" y="167217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7" name="Oval 176">
            <a:extLst>
              <a:ext uri="{FF2B5EF4-FFF2-40B4-BE49-F238E27FC236}">
                <a16:creationId xmlns:a16="http://schemas.microsoft.com/office/drawing/2014/main" xmlns="" id="{2036B92B-8C35-44DC-806F-F7000B624A40}"/>
              </a:ext>
            </a:extLst>
          </p:cNvPr>
          <p:cNvSpPr/>
          <p:nvPr/>
        </p:nvSpPr>
        <p:spPr>
          <a:xfrm>
            <a:off x="5711071" y="167348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8" name="Oval 177">
            <a:extLst>
              <a:ext uri="{FF2B5EF4-FFF2-40B4-BE49-F238E27FC236}">
                <a16:creationId xmlns:a16="http://schemas.microsoft.com/office/drawing/2014/main" xmlns="" id="{2EA9E681-9023-4B24-8D1E-DFBED4FBAA13}"/>
              </a:ext>
            </a:extLst>
          </p:cNvPr>
          <p:cNvSpPr/>
          <p:nvPr/>
        </p:nvSpPr>
        <p:spPr>
          <a:xfrm>
            <a:off x="5767935" y="166956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 name="Oval 9">
            <a:extLst>
              <a:ext uri="{FF2B5EF4-FFF2-40B4-BE49-F238E27FC236}">
                <a16:creationId xmlns:a16="http://schemas.microsoft.com/office/drawing/2014/main" xmlns="" id="{BA9ADFF6-0122-4CD4-B2CB-072F38F6CD43}"/>
              </a:ext>
            </a:extLst>
          </p:cNvPr>
          <p:cNvSpPr/>
          <p:nvPr/>
        </p:nvSpPr>
        <p:spPr>
          <a:xfrm>
            <a:off x="5038041" y="2181475"/>
            <a:ext cx="1923875" cy="193362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2A28B99E-3B7F-44A8-B6D6-8AAA39008241}"/>
                  </a:ext>
                </a:extLst>
              </p:cNvPr>
              <p:cNvSpPr txBox="1"/>
              <p:nvPr/>
            </p:nvSpPr>
            <p:spPr>
              <a:xfrm>
                <a:off x="7868015" y="1758048"/>
                <a:ext cx="4335600" cy="307777"/>
              </a:xfrm>
              <a:prstGeom prst="rect">
                <a:avLst/>
              </a:prstGeom>
              <a:noFill/>
            </p:spPr>
            <p:txBody>
              <a:bodyPr wrap="square" rtlCol="0">
                <a:spAutoFit/>
              </a:bodyPr>
              <a:lstStyle/>
              <a:p>
                <a14:m>
                  <m:oMath xmlns:m="http://schemas.openxmlformats.org/officeDocument/2006/math">
                    <m:r>
                      <a:rPr lang="en-US" sz="1400" b="0" i="1" dirty="0" smtClean="0">
                        <a:latin typeface="Cambria Math" panose="02040503050406030204" pitchFamily="18" charset="0"/>
                        <a:ea typeface="Cambria Math" panose="02040503050406030204" pitchFamily="18" charset="0"/>
                      </a:rPr>
                      <m:t>186</m:t>
                    </m:r>
                  </m:oMath>
                </a14:m>
                <a:r>
                  <a:rPr lang="en-US" sz="1400" dirty="0">
                    <a:latin typeface="Cambria" panose="02040503050406030204" pitchFamily="18" charset="0"/>
                  </a:rPr>
                  <a:t>-Ether or Intrinsic charge</a:t>
                </a:r>
                <a:r>
                  <a:rPr lang="en-US" sz="1400" dirty="0"/>
                  <a:t> </a:t>
                </a:r>
                <a14:m>
                  <m:oMath xmlns:m="http://schemas.openxmlformats.org/officeDocument/2006/math">
                    <m:r>
                      <a:rPr lang="en-US" sz="1400" b="0" i="0" dirty="0" smtClean="0">
                        <a:latin typeface="Cambria Math" panose="02040503050406030204" pitchFamily="18" charset="0"/>
                      </a:rPr>
                      <m:t>=</m:t>
                    </m:r>
                    <m:r>
                      <a:rPr lang="en-US" sz="1400" i="1" dirty="0">
                        <a:latin typeface="Cambria Math" panose="02040503050406030204" pitchFamily="18" charset="0"/>
                      </a:rPr>
                      <m:t>737 </m:t>
                    </m:r>
                    <m:r>
                      <a:rPr lang="en-US" sz="1400" i="1" dirty="0">
                        <a:latin typeface="Cambria Math" panose="02040503050406030204" pitchFamily="18" charset="0"/>
                      </a:rPr>
                      <m:t>𝐴𝑖𝑡h𝑒𝑟𝑜𝑛</m:t>
                    </m:r>
                    <m:r>
                      <a:rPr lang="en-US" sz="1400" i="1" dirty="0">
                        <a:latin typeface="Cambria Math" panose="02040503050406030204" pitchFamily="18" charset="0"/>
                        <a:ea typeface="Cambria Math" panose="02040503050406030204" pitchFamily="18" charset="0"/>
                      </a:rPr>
                      <m:t>×</m:t>
                    </m:r>
                    <m:r>
                      <a:rPr lang="en-US" sz="1400" i="1" dirty="0">
                        <a:latin typeface="Cambria Math" panose="02040503050406030204" pitchFamily="18" charset="0"/>
                        <a:ea typeface="Cambria Math" panose="02040503050406030204" pitchFamily="18" charset="0"/>
                      </a:rPr>
                      <m:t>𝑓</m:t>
                    </m:r>
                  </m:oMath>
                </a14:m>
                <a:endParaRPr lang="en-US" sz="1400" dirty="0">
                  <a:latin typeface="Cambria" panose="02040503050406030204" pitchFamily="18" charset="0"/>
                </a:endParaRPr>
              </a:p>
            </p:txBody>
          </p:sp>
        </mc:Choice>
        <mc:Fallback>
          <p:sp>
            <p:nvSpPr>
              <p:cNvPr id="7" name="TextBox 6">
                <a:extLst>
                  <a:ext uri="{FF2B5EF4-FFF2-40B4-BE49-F238E27FC236}">
                    <a16:creationId xmlns:a16="http://schemas.microsoft.com/office/drawing/2014/main" xmlns="" xmlns:a14="http://schemas.microsoft.com/office/drawing/2010/main" id="{2A28B99E-3B7F-44A8-B6D6-8AAA39008241}"/>
                  </a:ext>
                </a:extLst>
              </p:cNvPr>
              <p:cNvSpPr txBox="1">
                <a:spLocks noRot="1" noChangeAspect="1" noMove="1" noResize="1" noEditPoints="1" noAdjustHandles="1" noChangeArrowheads="1" noChangeShapeType="1" noTextEdit="1"/>
              </p:cNvSpPr>
              <p:nvPr/>
            </p:nvSpPr>
            <p:spPr>
              <a:xfrm>
                <a:off x="7868015" y="1758048"/>
                <a:ext cx="4335600" cy="307777"/>
              </a:xfrm>
              <a:prstGeom prst="rect">
                <a:avLst/>
              </a:prstGeom>
              <a:blipFill>
                <a:blip r:embed="rId5" cstate="print"/>
                <a:stretch>
                  <a:fillRect t="-3922"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1" name="TextBox 20">
                <a:extLst>
                  <a:ext uri="{FF2B5EF4-FFF2-40B4-BE49-F238E27FC236}">
                    <a16:creationId xmlns:a16="http://schemas.microsoft.com/office/drawing/2014/main" id="{E68542B9-8838-4431-9A33-3F513115E17C}"/>
                  </a:ext>
                </a:extLst>
              </p:cNvPr>
              <p:cNvSpPr txBox="1"/>
              <p:nvPr/>
            </p:nvSpPr>
            <p:spPr>
              <a:xfrm>
                <a:off x="7868015" y="2912234"/>
                <a:ext cx="2182136" cy="30777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1400" b="0" i="0" dirty="0" smtClean="0">
                          <a:latin typeface="Cambria Math" panose="02040503050406030204" pitchFamily="18" charset="0"/>
                          <a:ea typeface="Cambria Math" panose="02040503050406030204" pitchFamily="18" charset="0"/>
                        </a:rPr>
                        <m:t>Solid</m:t>
                      </m:r>
                      <m:r>
                        <a:rPr lang="en-US" sz="1400" b="0" i="0" dirty="0" smtClean="0">
                          <a:latin typeface="Cambria Math" panose="02040503050406030204" pitchFamily="18" charset="0"/>
                          <a:ea typeface="Cambria Math" panose="02040503050406030204" pitchFamily="18" charset="0"/>
                        </a:rPr>
                        <m:t> </m:t>
                      </m:r>
                      <m:r>
                        <m:rPr>
                          <m:sty m:val="p"/>
                        </m:rPr>
                        <a:rPr lang="en-US" sz="1400" b="0" i="0" dirty="0" smtClean="0">
                          <a:latin typeface="Cambria Math" panose="02040503050406030204" pitchFamily="18" charset="0"/>
                          <a:ea typeface="Cambria Math" panose="02040503050406030204" pitchFamily="18" charset="0"/>
                        </a:rPr>
                        <m:t>Angle</m:t>
                      </m:r>
                      <m:r>
                        <a:rPr lang="en-US" sz="1400" b="0" i="0" dirty="0" smtClean="0">
                          <a:latin typeface="Cambria Math" panose="02040503050406030204" pitchFamily="18" charset="0"/>
                          <a:ea typeface="Cambria Math" panose="02040503050406030204" pitchFamily="18" charset="0"/>
                        </a:rPr>
                        <m:t>=4</m:t>
                      </m:r>
                      <m:r>
                        <m:rPr>
                          <m:sty m:val="p"/>
                        </m:rPr>
                        <a:rPr lang="en-US" sz="1400" b="0" i="0" dirty="0" smtClean="0">
                          <a:latin typeface="Cambria Math" panose="02040503050406030204" pitchFamily="18" charset="0"/>
                          <a:ea typeface="Cambria Math" panose="02040503050406030204" pitchFamily="18" charset="0"/>
                        </a:rPr>
                        <m:t>π</m:t>
                      </m:r>
                      <m:r>
                        <a:rPr lang="en-US" sz="1400" b="0" i="0" dirty="0" smtClean="0">
                          <a:latin typeface="Cambria Math" panose="02040503050406030204" pitchFamily="18" charset="0"/>
                          <a:ea typeface="Cambria Math" panose="02040503050406030204" pitchFamily="18" charset="0"/>
                        </a:rPr>
                        <m:t>×</m:t>
                      </m:r>
                      <m:sSup>
                        <m:sSupPr>
                          <m:ctrlPr>
                            <a:rPr lang="en-US" sz="1400" b="0" i="1" dirty="0" smtClean="0">
                              <a:latin typeface="Cambria Math" panose="02040503050406030204" pitchFamily="18" charset="0"/>
                              <a:ea typeface="Cambria Math" panose="02040503050406030204" pitchFamily="18" charset="0"/>
                            </a:rPr>
                          </m:ctrlPr>
                        </m:sSupPr>
                        <m:e>
                          <m:r>
                            <a:rPr lang="en-US" sz="1400" b="0" i="0" dirty="0" smtClean="0">
                              <a:latin typeface="Cambria Math" panose="02040503050406030204" pitchFamily="18" charset="0"/>
                              <a:ea typeface="Cambria Math" panose="02040503050406030204" pitchFamily="18" charset="0"/>
                            </a:rPr>
                            <m:t>10</m:t>
                          </m:r>
                        </m:e>
                        <m:sup>
                          <m:r>
                            <a:rPr lang="en-US" sz="1400" b="0" i="0" dirty="0" smtClean="0">
                              <a:latin typeface="Cambria Math" panose="02040503050406030204" pitchFamily="18" charset="0"/>
                              <a:ea typeface="Cambria Math" panose="02040503050406030204" pitchFamily="18" charset="0"/>
                            </a:rPr>
                            <m:t>−7</m:t>
                          </m:r>
                        </m:sup>
                      </m:sSup>
                    </m:oMath>
                  </m:oMathPara>
                </a14:m>
                <a:endParaRPr lang="en-US" sz="1400" dirty="0"/>
              </a:p>
            </p:txBody>
          </p:sp>
        </mc:Choice>
        <mc:Fallback>
          <p:sp>
            <p:nvSpPr>
              <p:cNvPr id="21" name="TextBox 20">
                <a:extLst>
                  <a:ext uri="{FF2B5EF4-FFF2-40B4-BE49-F238E27FC236}">
                    <a16:creationId xmlns:a16="http://schemas.microsoft.com/office/drawing/2014/main" xmlns="" xmlns:a14="http://schemas.microsoft.com/office/drawing/2010/main" id="{E68542B9-8838-4431-9A33-3F513115E17C}"/>
                  </a:ext>
                </a:extLst>
              </p:cNvPr>
              <p:cNvSpPr txBox="1">
                <a:spLocks noRot="1" noChangeAspect="1" noMove="1" noResize="1" noEditPoints="1" noAdjustHandles="1" noChangeArrowheads="1" noChangeShapeType="1" noTextEdit="1"/>
              </p:cNvSpPr>
              <p:nvPr/>
            </p:nvSpPr>
            <p:spPr>
              <a:xfrm>
                <a:off x="7868015" y="2912234"/>
                <a:ext cx="2182136" cy="307777"/>
              </a:xfrm>
              <a:prstGeom prst="rect">
                <a:avLst/>
              </a:prstGeom>
              <a:blipFill>
                <a:blip r:embed="rId6" cstate="print"/>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3" name="TextBox 22">
                <a:extLst>
                  <a:ext uri="{FF2B5EF4-FFF2-40B4-BE49-F238E27FC236}">
                    <a16:creationId xmlns:a16="http://schemas.microsoft.com/office/drawing/2014/main" id="{D232C13D-EF70-45E7-B3A2-B4B6DD7D33BF}"/>
                  </a:ext>
                </a:extLst>
              </p:cNvPr>
              <p:cNvSpPr txBox="1"/>
              <p:nvPr/>
            </p:nvSpPr>
            <p:spPr>
              <a:xfrm>
                <a:off x="7868015" y="3736152"/>
                <a:ext cx="2947483" cy="307777"/>
              </a:xfrm>
              <a:prstGeom prst="rect">
                <a:avLst/>
              </a:prstGeom>
              <a:noFill/>
            </p:spPr>
            <p:txBody>
              <a:bodyPr wrap="square" rtlCol="0">
                <a:spAutoFit/>
              </a:bodyPr>
              <a:lstStyle/>
              <a:p>
                <a14:m>
                  <m:oMath xmlns:m="http://schemas.openxmlformats.org/officeDocument/2006/math">
                    <m:r>
                      <m:rPr>
                        <m:sty m:val="p"/>
                      </m:rPr>
                      <a:rPr lang="en-US" sz="1400" b="0" i="0" dirty="0" smtClean="0">
                        <a:latin typeface="Cambria Math" panose="02040503050406030204" pitchFamily="18" charset="0"/>
                        <a:ea typeface="Cambria Math" panose="02040503050406030204" pitchFamily="18" charset="0"/>
                      </a:rPr>
                      <m:t>One</m:t>
                    </m:r>
                    <m:r>
                      <a:rPr lang="en-US" sz="1400" b="0" i="1" dirty="0" smtClean="0">
                        <a:latin typeface="Cambria Math" panose="02040503050406030204" pitchFamily="18" charset="0"/>
                        <a:ea typeface="Cambria Math" panose="02040503050406030204" pitchFamily="18" charset="0"/>
                      </a:rPr>
                      <m:t> 186</m:t>
                    </m:r>
                  </m:oMath>
                </a14:m>
                <a:r>
                  <a:rPr lang="en-US" sz="1400" dirty="0">
                    <a:latin typeface="Cambria" panose="02040503050406030204" pitchFamily="18" charset="0"/>
                  </a:rPr>
                  <a:t>-Photon Torus or One Atom</a:t>
                </a:r>
              </a:p>
            </p:txBody>
          </p:sp>
        </mc:Choice>
        <mc:Fallback>
          <p:sp>
            <p:nvSpPr>
              <p:cNvPr id="23" name="TextBox 22">
                <a:extLst>
                  <a:ext uri="{FF2B5EF4-FFF2-40B4-BE49-F238E27FC236}">
                    <a16:creationId xmlns:a16="http://schemas.microsoft.com/office/drawing/2014/main" xmlns="" xmlns:a14="http://schemas.microsoft.com/office/drawing/2010/main" id="{D232C13D-EF70-45E7-B3A2-B4B6DD7D33BF}"/>
                  </a:ext>
                </a:extLst>
              </p:cNvPr>
              <p:cNvSpPr txBox="1">
                <a:spLocks noRot="1" noChangeAspect="1" noMove="1" noResize="1" noEditPoints="1" noAdjustHandles="1" noChangeArrowheads="1" noChangeShapeType="1" noTextEdit="1"/>
              </p:cNvSpPr>
              <p:nvPr/>
            </p:nvSpPr>
            <p:spPr>
              <a:xfrm>
                <a:off x="7868015" y="3736152"/>
                <a:ext cx="2947483" cy="307777"/>
              </a:xfrm>
              <a:prstGeom prst="rect">
                <a:avLst/>
              </a:prstGeom>
              <a:blipFill>
                <a:blip r:embed="rId7" cstate="print"/>
                <a:stretch>
                  <a:fillRect t="-6000" b="-18000"/>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xmlns="" id="{A704ACD0-DD3C-45C3-8A0B-6F277756BF4E}"/>
              </a:ext>
            </a:extLst>
          </p:cNvPr>
          <p:cNvCxnSpPr>
            <a:cxnSpLocks/>
          </p:cNvCxnSpPr>
          <p:nvPr/>
        </p:nvCxnSpPr>
        <p:spPr>
          <a:xfrm>
            <a:off x="5558343" y="1952814"/>
            <a:ext cx="449218" cy="119209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15D6A11B-A394-41E6-9D6A-29DCCF414DE6}"/>
              </a:ext>
            </a:extLst>
          </p:cNvPr>
          <p:cNvCxnSpPr>
            <a:cxnSpLocks/>
          </p:cNvCxnSpPr>
          <p:nvPr/>
        </p:nvCxnSpPr>
        <p:spPr>
          <a:xfrm>
            <a:off x="5936814" y="1952814"/>
            <a:ext cx="70747" cy="1192094"/>
          </a:xfrm>
          <a:prstGeom prst="line">
            <a:avLst/>
          </a:prstGeom>
        </p:spPr>
        <p:style>
          <a:lnRef idx="1">
            <a:schemeClr val="dk1"/>
          </a:lnRef>
          <a:fillRef idx="0">
            <a:schemeClr val="dk1"/>
          </a:fillRef>
          <a:effectRef idx="0">
            <a:schemeClr val="dk1"/>
          </a:effectRef>
          <a:fontRef idx="minor">
            <a:schemeClr val="tx1"/>
          </a:fontRef>
        </p:style>
      </p:cxnSp>
      <p:sp>
        <p:nvSpPr>
          <p:cNvPr id="43" name="Arc 42">
            <a:extLst>
              <a:ext uri="{FF2B5EF4-FFF2-40B4-BE49-F238E27FC236}">
                <a16:creationId xmlns:a16="http://schemas.microsoft.com/office/drawing/2014/main" xmlns="" id="{E56B3967-AFCC-44BB-8F79-6F24AF7ECA1E}"/>
              </a:ext>
            </a:extLst>
          </p:cNvPr>
          <p:cNvSpPr/>
          <p:nvPr/>
        </p:nvSpPr>
        <p:spPr>
          <a:xfrm rot="17537057">
            <a:off x="5906991" y="2804634"/>
            <a:ext cx="127791" cy="157162"/>
          </a:xfrm>
          <a:prstGeom prst="arc">
            <a:avLst>
              <a:gd name="adj1" fmla="val 16200000"/>
              <a:gd name="adj2" fmla="val 21277005"/>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Oval 47">
            <a:extLst>
              <a:ext uri="{FF2B5EF4-FFF2-40B4-BE49-F238E27FC236}">
                <a16:creationId xmlns:a16="http://schemas.microsoft.com/office/drawing/2014/main" xmlns="" id="{5BE1E951-633C-4033-92B6-1A08A9C9DD11}"/>
              </a:ext>
            </a:extLst>
          </p:cNvPr>
          <p:cNvSpPr/>
          <p:nvPr/>
        </p:nvSpPr>
        <p:spPr>
          <a:xfrm>
            <a:off x="6983748" y="281793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9" name="Oval 48">
            <a:extLst>
              <a:ext uri="{FF2B5EF4-FFF2-40B4-BE49-F238E27FC236}">
                <a16:creationId xmlns:a16="http://schemas.microsoft.com/office/drawing/2014/main" xmlns="" id="{76575D55-18DC-4555-92C7-28437A363752}"/>
              </a:ext>
            </a:extLst>
          </p:cNvPr>
          <p:cNvSpPr/>
          <p:nvPr/>
        </p:nvSpPr>
        <p:spPr>
          <a:xfrm>
            <a:off x="6983748" y="290079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4" name="Oval 53">
            <a:extLst>
              <a:ext uri="{FF2B5EF4-FFF2-40B4-BE49-F238E27FC236}">
                <a16:creationId xmlns:a16="http://schemas.microsoft.com/office/drawing/2014/main" xmlns="" id="{6202F20C-B995-4DF2-A4B6-1C843D6BE6B6}"/>
              </a:ext>
            </a:extLst>
          </p:cNvPr>
          <p:cNvSpPr/>
          <p:nvPr/>
        </p:nvSpPr>
        <p:spPr>
          <a:xfrm>
            <a:off x="6978500" y="298382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2" name="Oval 61">
            <a:extLst>
              <a:ext uri="{FF2B5EF4-FFF2-40B4-BE49-F238E27FC236}">
                <a16:creationId xmlns:a16="http://schemas.microsoft.com/office/drawing/2014/main" xmlns="" id="{2BC8EA2B-1501-4CB6-A5D2-CE597BAE1EBF}"/>
              </a:ext>
            </a:extLst>
          </p:cNvPr>
          <p:cNvSpPr/>
          <p:nvPr/>
        </p:nvSpPr>
        <p:spPr>
          <a:xfrm>
            <a:off x="6973252" y="307013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3" name="Oval 62">
            <a:extLst>
              <a:ext uri="{FF2B5EF4-FFF2-40B4-BE49-F238E27FC236}">
                <a16:creationId xmlns:a16="http://schemas.microsoft.com/office/drawing/2014/main" xmlns="" id="{DB2FA476-437C-4FF5-B2BA-D3BE38B55686}"/>
              </a:ext>
            </a:extLst>
          </p:cNvPr>
          <p:cNvSpPr/>
          <p:nvPr/>
        </p:nvSpPr>
        <p:spPr>
          <a:xfrm>
            <a:off x="6954165" y="316087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5" name="Oval 64">
            <a:extLst>
              <a:ext uri="{FF2B5EF4-FFF2-40B4-BE49-F238E27FC236}">
                <a16:creationId xmlns:a16="http://schemas.microsoft.com/office/drawing/2014/main" xmlns="" id="{6EB28B17-435E-471D-BCBA-AA206CBECEB6}"/>
              </a:ext>
            </a:extLst>
          </p:cNvPr>
          <p:cNvSpPr/>
          <p:nvPr/>
        </p:nvSpPr>
        <p:spPr>
          <a:xfrm>
            <a:off x="6938635" y="325056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6" name="Oval 65">
            <a:extLst>
              <a:ext uri="{FF2B5EF4-FFF2-40B4-BE49-F238E27FC236}">
                <a16:creationId xmlns:a16="http://schemas.microsoft.com/office/drawing/2014/main" xmlns="" id="{12D9A857-9085-470A-9142-56C06660C865}"/>
              </a:ext>
            </a:extLst>
          </p:cNvPr>
          <p:cNvSpPr/>
          <p:nvPr/>
        </p:nvSpPr>
        <p:spPr>
          <a:xfrm>
            <a:off x="6908600" y="334130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7" name="Oval 66">
            <a:extLst>
              <a:ext uri="{FF2B5EF4-FFF2-40B4-BE49-F238E27FC236}">
                <a16:creationId xmlns:a16="http://schemas.microsoft.com/office/drawing/2014/main" xmlns="" id="{78A755C6-D767-49C1-8F7F-2E7A96EB5D23}"/>
              </a:ext>
            </a:extLst>
          </p:cNvPr>
          <p:cNvSpPr/>
          <p:nvPr/>
        </p:nvSpPr>
        <p:spPr>
          <a:xfrm>
            <a:off x="6875921" y="341611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8" name="Oval 67">
            <a:extLst>
              <a:ext uri="{FF2B5EF4-FFF2-40B4-BE49-F238E27FC236}">
                <a16:creationId xmlns:a16="http://schemas.microsoft.com/office/drawing/2014/main" xmlns="" id="{E5038261-EA99-46EA-96B1-2180E0848549}"/>
              </a:ext>
            </a:extLst>
          </p:cNvPr>
          <p:cNvSpPr/>
          <p:nvPr/>
        </p:nvSpPr>
        <p:spPr>
          <a:xfrm>
            <a:off x="6843242" y="349091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9" name="Oval 68">
            <a:extLst>
              <a:ext uri="{FF2B5EF4-FFF2-40B4-BE49-F238E27FC236}">
                <a16:creationId xmlns:a16="http://schemas.microsoft.com/office/drawing/2014/main" xmlns="" id="{48785535-1685-45D0-8D37-534DF8BB3A8B}"/>
              </a:ext>
            </a:extLst>
          </p:cNvPr>
          <p:cNvSpPr/>
          <p:nvPr/>
        </p:nvSpPr>
        <p:spPr>
          <a:xfrm>
            <a:off x="6809542" y="355540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0" name="Oval 69">
            <a:extLst>
              <a:ext uri="{FF2B5EF4-FFF2-40B4-BE49-F238E27FC236}">
                <a16:creationId xmlns:a16="http://schemas.microsoft.com/office/drawing/2014/main" xmlns="" id="{F7CE3968-4BEF-4367-8ABA-8597E129B22E}"/>
              </a:ext>
            </a:extLst>
          </p:cNvPr>
          <p:cNvSpPr/>
          <p:nvPr/>
        </p:nvSpPr>
        <p:spPr>
          <a:xfrm>
            <a:off x="6981124" y="274874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1" name="Oval 70">
            <a:extLst>
              <a:ext uri="{FF2B5EF4-FFF2-40B4-BE49-F238E27FC236}">
                <a16:creationId xmlns:a16="http://schemas.microsoft.com/office/drawing/2014/main" xmlns="" id="{BF758C4D-5508-45D6-9704-63FF2FB8A8BB}"/>
              </a:ext>
            </a:extLst>
          </p:cNvPr>
          <p:cNvSpPr/>
          <p:nvPr/>
        </p:nvSpPr>
        <p:spPr>
          <a:xfrm>
            <a:off x="6969695" y="268850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2" name="Oval 71">
            <a:extLst>
              <a:ext uri="{FF2B5EF4-FFF2-40B4-BE49-F238E27FC236}">
                <a16:creationId xmlns:a16="http://schemas.microsoft.com/office/drawing/2014/main" xmlns="" id="{5C78383C-B00B-486B-93CE-067399434954}"/>
              </a:ext>
            </a:extLst>
          </p:cNvPr>
          <p:cNvSpPr/>
          <p:nvPr/>
        </p:nvSpPr>
        <p:spPr>
          <a:xfrm>
            <a:off x="6772105" y="360961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3" name="Oval 72">
            <a:extLst>
              <a:ext uri="{FF2B5EF4-FFF2-40B4-BE49-F238E27FC236}">
                <a16:creationId xmlns:a16="http://schemas.microsoft.com/office/drawing/2014/main" xmlns="" id="{1F08CA8A-E252-4158-81A0-A29222260E81}"/>
              </a:ext>
            </a:extLst>
          </p:cNvPr>
          <p:cNvSpPr/>
          <p:nvPr/>
        </p:nvSpPr>
        <p:spPr>
          <a:xfrm>
            <a:off x="6730158" y="366983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4" name="Oval 73">
            <a:extLst>
              <a:ext uri="{FF2B5EF4-FFF2-40B4-BE49-F238E27FC236}">
                <a16:creationId xmlns:a16="http://schemas.microsoft.com/office/drawing/2014/main" xmlns="" id="{516FC0AF-BD1F-4DFD-B187-8447A7BA6C2E}"/>
              </a:ext>
            </a:extLst>
          </p:cNvPr>
          <p:cNvSpPr/>
          <p:nvPr/>
        </p:nvSpPr>
        <p:spPr>
          <a:xfrm>
            <a:off x="6580982" y="383380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5" name="Oval 74">
            <a:extLst>
              <a:ext uri="{FF2B5EF4-FFF2-40B4-BE49-F238E27FC236}">
                <a16:creationId xmlns:a16="http://schemas.microsoft.com/office/drawing/2014/main" xmlns="" id="{01372F29-6C20-4B52-B78D-0742F057BFD3}"/>
              </a:ext>
            </a:extLst>
          </p:cNvPr>
          <p:cNvSpPr/>
          <p:nvPr/>
        </p:nvSpPr>
        <p:spPr>
          <a:xfrm>
            <a:off x="6685445" y="371727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6" name="Oval 75">
            <a:extLst>
              <a:ext uri="{FF2B5EF4-FFF2-40B4-BE49-F238E27FC236}">
                <a16:creationId xmlns:a16="http://schemas.microsoft.com/office/drawing/2014/main" xmlns="" id="{F9A00667-D11C-4DDA-B3E7-D352C1584EEB}"/>
              </a:ext>
            </a:extLst>
          </p:cNvPr>
          <p:cNvSpPr/>
          <p:nvPr/>
        </p:nvSpPr>
        <p:spPr>
          <a:xfrm>
            <a:off x="6632021" y="377999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7" name="Oval 86">
            <a:extLst>
              <a:ext uri="{FF2B5EF4-FFF2-40B4-BE49-F238E27FC236}">
                <a16:creationId xmlns:a16="http://schemas.microsoft.com/office/drawing/2014/main" xmlns="" id="{9A3A77B0-216E-42D1-A829-05C162EDBA3B}"/>
              </a:ext>
            </a:extLst>
          </p:cNvPr>
          <p:cNvSpPr/>
          <p:nvPr/>
        </p:nvSpPr>
        <p:spPr>
          <a:xfrm>
            <a:off x="6535943" y="387478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8" name="Oval 87">
            <a:extLst>
              <a:ext uri="{FF2B5EF4-FFF2-40B4-BE49-F238E27FC236}">
                <a16:creationId xmlns:a16="http://schemas.microsoft.com/office/drawing/2014/main" xmlns="" id="{043554F5-6A52-427D-9FAB-5E81EB821EBF}"/>
              </a:ext>
            </a:extLst>
          </p:cNvPr>
          <p:cNvSpPr/>
          <p:nvPr/>
        </p:nvSpPr>
        <p:spPr>
          <a:xfrm>
            <a:off x="6476821" y="392911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9" name="Oval 88">
            <a:extLst>
              <a:ext uri="{FF2B5EF4-FFF2-40B4-BE49-F238E27FC236}">
                <a16:creationId xmlns:a16="http://schemas.microsoft.com/office/drawing/2014/main" xmlns="" id="{5E9A93F4-4043-48B5-80DB-6A7E571E2FEC}"/>
              </a:ext>
            </a:extLst>
          </p:cNvPr>
          <p:cNvSpPr/>
          <p:nvPr/>
        </p:nvSpPr>
        <p:spPr>
          <a:xfrm>
            <a:off x="6398677" y="397315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0" name="Oval 89">
            <a:extLst>
              <a:ext uri="{FF2B5EF4-FFF2-40B4-BE49-F238E27FC236}">
                <a16:creationId xmlns:a16="http://schemas.microsoft.com/office/drawing/2014/main" xmlns="" id="{ED2DD7B8-326F-4344-8BF8-C569CD96DEA5}"/>
              </a:ext>
            </a:extLst>
          </p:cNvPr>
          <p:cNvSpPr/>
          <p:nvPr/>
        </p:nvSpPr>
        <p:spPr>
          <a:xfrm>
            <a:off x="6316307" y="402678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1" name="Oval 90">
            <a:extLst>
              <a:ext uri="{FF2B5EF4-FFF2-40B4-BE49-F238E27FC236}">
                <a16:creationId xmlns:a16="http://schemas.microsoft.com/office/drawing/2014/main" xmlns="" id="{07C5A5E8-A9AC-46A6-B13A-526BB395B7B8}"/>
              </a:ext>
            </a:extLst>
          </p:cNvPr>
          <p:cNvSpPr/>
          <p:nvPr/>
        </p:nvSpPr>
        <p:spPr>
          <a:xfrm>
            <a:off x="6239194" y="405529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2" name="Oval 91">
            <a:extLst>
              <a:ext uri="{FF2B5EF4-FFF2-40B4-BE49-F238E27FC236}">
                <a16:creationId xmlns:a16="http://schemas.microsoft.com/office/drawing/2014/main" xmlns="" id="{21D35693-50CE-4FC8-9587-094CB58914B5}"/>
              </a:ext>
            </a:extLst>
          </p:cNvPr>
          <p:cNvSpPr/>
          <p:nvPr/>
        </p:nvSpPr>
        <p:spPr>
          <a:xfrm>
            <a:off x="6171502" y="408768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3" name="Oval 92">
            <a:extLst>
              <a:ext uri="{FF2B5EF4-FFF2-40B4-BE49-F238E27FC236}">
                <a16:creationId xmlns:a16="http://schemas.microsoft.com/office/drawing/2014/main" xmlns="" id="{85A6052D-C6B6-4075-A896-A6F4540B2749}"/>
              </a:ext>
            </a:extLst>
          </p:cNvPr>
          <p:cNvSpPr/>
          <p:nvPr/>
        </p:nvSpPr>
        <p:spPr>
          <a:xfrm>
            <a:off x="6116125" y="410757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4" name="Oval 93">
            <a:extLst>
              <a:ext uri="{FF2B5EF4-FFF2-40B4-BE49-F238E27FC236}">
                <a16:creationId xmlns:a16="http://schemas.microsoft.com/office/drawing/2014/main" xmlns="" id="{F66F2578-634E-4B83-BC19-D5E67EDFD087}"/>
              </a:ext>
            </a:extLst>
          </p:cNvPr>
          <p:cNvSpPr/>
          <p:nvPr/>
        </p:nvSpPr>
        <p:spPr>
          <a:xfrm>
            <a:off x="6058616" y="412622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5" name="Oval 94">
            <a:extLst>
              <a:ext uri="{FF2B5EF4-FFF2-40B4-BE49-F238E27FC236}">
                <a16:creationId xmlns:a16="http://schemas.microsoft.com/office/drawing/2014/main" xmlns="" id="{CEF8D17F-9EA2-4A53-8752-C8DF08404F23}"/>
              </a:ext>
            </a:extLst>
          </p:cNvPr>
          <p:cNvSpPr/>
          <p:nvPr/>
        </p:nvSpPr>
        <p:spPr>
          <a:xfrm>
            <a:off x="5981384" y="413498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6" name="Oval 95">
            <a:extLst>
              <a:ext uri="{FF2B5EF4-FFF2-40B4-BE49-F238E27FC236}">
                <a16:creationId xmlns:a16="http://schemas.microsoft.com/office/drawing/2014/main" xmlns="" id="{2C862415-3C92-40F7-B536-C8B11701ED2E}"/>
              </a:ext>
            </a:extLst>
          </p:cNvPr>
          <p:cNvSpPr/>
          <p:nvPr/>
        </p:nvSpPr>
        <p:spPr>
          <a:xfrm>
            <a:off x="5925895" y="414698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7" name="Oval 96">
            <a:extLst>
              <a:ext uri="{FF2B5EF4-FFF2-40B4-BE49-F238E27FC236}">
                <a16:creationId xmlns:a16="http://schemas.microsoft.com/office/drawing/2014/main" xmlns="" id="{64065FF2-82EB-4366-A44E-6575CA2A7240}"/>
              </a:ext>
            </a:extLst>
          </p:cNvPr>
          <p:cNvSpPr/>
          <p:nvPr/>
        </p:nvSpPr>
        <p:spPr>
          <a:xfrm>
            <a:off x="5839232" y="415838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8" name="Oval 97">
            <a:extLst>
              <a:ext uri="{FF2B5EF4-FFF2-40B4-BE49-F238E27FC236}">
                <a16:creationId xmlns:a16="http://schemas.microsoft.com/office/drawing/2014/main" xmlns="" id="{A8673033-4773-4387-A83A-65EBE92E9C0E}"/>
              </a:ext>
            </a:extLst>
          </p:cNvPr>
          <p:cNvSpPr/>
          <p:nvPr/>
        </p:nvSpPr>
        <p:spPr>
          <a:xfrm>
            <a:off x="5772887" y="416012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9" name="Oval 98">
            <a:extLst>
              <a:ext uri="{FF2B5EF4-FFF2-40B4-BE49-F238E27FC236}">
                <a16:creationId xmlns:a16="http://schemas.microsoft.com/office/drawing/2014/main" xmlns="" id="{33E8D409-0695-4A80-A787-341365DCFB15}"/>
              </a:ext>
            </a:extLst>
          </p:cNvPr>
          <p:cNvSpPr/>
          <p:nvPr/>
        </p:nvSpPr>
        <p:spPr>
          <a:xfrm>
            <a:off x="5696912" y="416152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0" name="Oval 99">
            <a:extLst>
              <a:ext uri="{FF2B5EF4-FFF2-40B4-BE49-F238E27FC236}">
                <a16:creationId xmlns:a16="http://schemas.microsoft.com/office/drawing/2014/main" xmlns="" id="{20A4648C-63AB-4A41-A37B-180003D909EC}"/>
              </a:ext>
            </a:extLst>
          </p:cNvPr>
          <p:cNvSpPr/>
          <p:nvPr/>
        </p:nvSpPr>
        <p:spPr>
          <a:xfrm>
            <a:off x="5592514" y="415009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1" name="Oval 100">
            <a:extLst>
              <a:ext uri="{FF2B5EF4-FFF2-40B4-BE49-F238E27FC236}">
                <a16:creationId xmlns:a16="http://schemas.microsoft.com/office/drawing/2014/main" xmlns="" id="{72F4D04C-1CFA-4537-8136-CCE2FB4BE765}"/>
              </a:ext>
            </a:extLst>
          </p:cNvPr>
          <p:cNvSpPr/>
          <p:nvPr/>
        </p:nvSpPr>
        <p:spPr>
          <a:xfrm>
            <a:off x="5523978" y="413443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2" name="Oval 101">
            <a:extLst>
              <a:ext uri="{FF2B5EF4-FFF2-40B4-BE49-F238E27FC236}">
                <a16:creationId xmlns:a16="http://schemas.microsoft.com/office/drawing/2014/main" xmlns="" id="{64A166D5-E5B1-4559-A68C-E7699E7AB3F1}"/>
              </a:ext>
            </a:extLst>
          </p:cNvPr>
          <p:cNvSpPr/>
          <p:nvPr/>
        </p:nvSpPr>
        <p:spPr>
          <a:xfrm>
            <a:off x="5439396" y="411369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3" name="Oval 102">
            <a:extLst>
              <a:ext uri="{FF2B5EF4-FFF2-40B4-BE49-F238E27FC236}">
                <a16:creationId xmlns:a16="http://schemas.microsoft.com/office/drawing/2014/main" xmlns="" id="{663D4825-625C-4B21-941C-95EDB9902D17}"/>
              </a:ext>
            </a:extLst>
          </p:cNvPr>
          <p:cNvSpPr/>
          <p:nvPr/>
        </p:nvSpPr>
        <p:spPr>
          <a:xfrm>
            <a:off x="5354814" y="407911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4" name="Oval 103">
            <a:extLst>
              <a:ext uri="{FF2B5EF4-FFF2-40B4-BE49-F238E27FC236}">
                <a16:creationId xmlns:a16="http://schemas.microsoft.com/office/drawing/2014/main" xmlns="" id="{2E2D4329-3F17-4DA0-924E-CE1131329E3B}"/>
              </a:ext>
            </a:extLst>
          </p:cNvPr>
          <p:cNvSpPr/>
          <p:nvPr/>
        </p:nvSpPr>
        <p:spPr>
          <a:xfrm>
            <a:off x="5297244" y="405053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5" name="Oval 104">
            <a:extLst>
              <a:ext uri="{FF2B5EF4-FFF2-40B4-BE49-F238E27FC236}">
                <a16:creationId xmlns:a16="http://schemas.microsoft.com/office/drawing/2014/main" xmlns="" id="{7DE5E579-6770-4C65-A747-96268D2B7065}"/>
              </a:ext>
            </a:extLst>
          </p:cNvPr>
          <p:cNvSpPr/>
          <p:nvPr/>
        </p:nvSpPr>
        <p:spPr>
          <a:xfrm>
            <a:off x="5221269" y="401726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6" name="Oval 105">
            <a:extLst>
              <a:ext uri="{FF2B5EF4-FFF2-40B4-BE49-F238E27FC236}">
                <a16:creationId xmlns:a16="http://schemas.microsoft.com/office/drawing/2014/main" xmlns="" id="{15B79F5B-A0B3-4DCA-A3F6-FB8284583417}"/>
              </a:ext>
            </a:extLst>
          </p:cNvPr>
          <p:cNvSpPr/>
          <p:nvPr/>
        </p:nvSpPr>
        <p:spPr>
          <a:xfrm>
            <a:off x="5153395" y="397829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7" name="Oval 106">
            <a:extLst>
              <a:ext uri="{FF2B5EF4-FFF2-40B4-BE49-F238E27FC236}">
                <a16:creationId xmlns:a16="http://schemas.microsoft.com/office/drawing/2014/main" xmlns="" id="{1A72BB2E-FA36-4C64-8E5A-B9DE05688540}"/>
              </a:ext>
            </a:extLst>
          </p:cNvPr>
          <p:cNvSpPr/>
          <p:nvPr/>
        </p:nvSpPr>
        <p:spPr>
          <a:xfrm>
            <a:off x="5059088" y="393065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8" name="Oval 107">
            <a:extLst>
              <a:ext uri="{FF2B5EF4-FFF2-40B4-BE49-F238E27FC236}">
                <a16:creationId xmlns:a16="http://schemas.microsoft.com/office/drawing/2014/main" xmlns="" id="{C56DFCDC-0C38-49E4-A119-FA1642D6BDA8}"/>
              </a:ext>
            </a:extLst>
          </p:cNvPr>
          <p:cNvSpPr/>
          <p:nvPr/>
        </p:nvSpPr>
        <p:spPr>
          <a:xfrm>
            <a:off x="5003108" y="389824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9" name="Oval 108">
            <a:extLst>
              <a:ext uri="{FF2B5EF4-FFF2-40B4-BE49-F238E27FC236}">
                <a16:creationId xmlns:a16="http://schemas.microsoft.com/office/drawing/2014/main" xmlns="" id="{513DD647-540F-4E40-8A4D-857A5AC4D16E}"/>
              </a:ext>
            </a:extLst>
          </p:cNvPr>
          <p:cNvSpPr/>
          <p:nvPr/>
        </p:nvSpPr>
        <p:spPr>
          <a:xfrm>
            <a:off x="4944600" y="383627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0" name="Oval 109">
            <a:extLst>
              <a:ext uri="{FF2B5EF4-FFF2-40B4-BE49-F238E27FC236}">
                <a16:creationId xmlns:a16="http://schemas.microsoft.com/office/drawing/2014/main" xmlns="" id="{14181A30-0649-424D-A326-AB145D856B95}"/>
              </a:ext>
            </a:extLst>
          </p:cNvPr>
          <p:cNvSpPr/>
          <p:nvPr/>
        </p:nvSpPr>
        <p:spPr>
          <a:xfrm>
            <a:off x="4896400" y="379696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1" name="Oval 110">
            <a:extLst>
              <a:ext uri="{FF2B5EF4-FFF2-40B4-BE49-F238E27FC236}">
                <a16:creationId xmlns:a16="http://schemas.microsoft.com/office/drawing/2014/main" xmlns="" id="{B9D34F6E-A7C2-4F57-A38B-5783D7850F21}"/>
              </a:ext>
            </a:extLst>
          </p:cNvPr>
          <p:cNvSpPr/>
          <p:nvPr/>
        </p:nvSpPr>
        <p:spPr>
          <a:xfrm>
            <a:off x="4840202" y="374132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2" name="Oval 111">
            <a:extLst>
              <a:ext uri="{FF2B5EF4-FFF2-40B4-BE49-F238E27FC236}">
                <a16:creationId xmlns:a16="http://schemas.microsoft.com/office/drawing/2014/main" xmlns="" id="{C1050BDC-88C1-4B2F-91DC-0728D5F7907A}"/>
              </a:ext>
            </a:extLst>
          </p:cNvPr>
          <p:cNvSpPr/>
          <p:nvPr/>
        </p:nvSpPr>
        <p:spPr>
          <a:xfrm>
            <a:off x="4783383" y="368328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3" name="Oval 112">
            <a:extLst>
              <a:ext uri="{FF2B5EF4-FFF2-40B4-BE49-F238E27FC236}">
                <a16:creationId xmlns:a16="http://schemas.microsoft.com/office/drawing/2014/main" xmlns="" id="{93826C7D-A1FD-41FA-B840-0B3F39622938}"/>
              </a:ext>
            </a:extLst>
          </p:cNvPr>
          <p:cNvSpPr/>
          <p:nvPr/>
        </p:nvSpPr>
        <p:spPr>
          <a:xfrm>
            <a:off x="4735803" y="359747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4" name="Oval 113">
            <a:extLst>
              <a:ext uri="{FF2B5EF4-FFF2-40B4-BE49-F238E27FC236}">
                <a16:creationId xmlns:a16="http://schemas.microsoft.com/office/drawing/2014/main" xmlns="" id="{E7CDE849-53E0-4443-AA61-F12EC1B7D017}"/>
              </a:ext>
            </a:extLst>
          </p:cNvPr>
          <p:cNvSpPr/>
          <p:nvPr/>
        </p:nvSpPr>
        <p:spPr>
          <a:xfrm>
            <a:off x="4667156" y="349354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6" name="Oval 115">
            <a:extLst>
              <a:ext uri="{FF2B5EF4-FFF2-40B4-BE49-F238E27FC236}">
                <a16:creationId xmlns:a16="http://schemas.microsoft.com/office/drawing/2014/main" xmlns="" id="{0C69FE17-25B4-4564-9C00-A0E0C7C77292}"/>
              </a:ext>
            </a:extLst>
          </p:cNvPr>
          <p:cNvSpPr/>
          <p:nvPr/>
        </p:nvSpPr>
        <p:spPr>
          <a:xfrm>
            <a:off x="4632517" y="342559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7" name="Oval 116">
            <a:extLst>
              <a:ext uri="{FF2B5EF4-FFF2-40B4-BE49-F238E27FC236}">
                <a16:creationId xmlns:a16="http://schemas.microsoft.com/office/drawing/2014/main" xmlns="" id="{FB08649F-F931-455E-85E0-3DE1750D4100}"/>
              </a:ext>
            </a:extLst>
          </p:cNvPr>
          <p:cNvSpPr/>
          <p:nvPr/>
        </p:nvSpPr>
        <p:spPr>
          <a:xfrm>
            <a:off x="4610958" y="335135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8" name="Oval 117">
            <a:extLst>
              <a:ext uri="{FF2B5EF4-FFF2-40B4-BE49-F238E27FC236}">
                <a16:creationId xmlns:a16="http://schemas.microsoft.com/office/drawing/2014/main" xmlns="" id="{7BA8E493-C60C-4287-81B0-714287AEEC95}"/>
              </a:ext>
            </a:extLst>
          </p:cNvPr>
          <p:cNvSpPr/>
          <p:nvPr/>
        </p:nvSpPr>
        <p:spPr>
          <a:xfrm>
            <a:off x="4586716" y="328849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9" name="Oval 118">
            <a:extLst>
              <a:ext uri="{FF2B5EF4-FFF2-40B4-BE49-F238E27FC236}">
                <a16:creationId xmlns:a16="http://schemas.microsoft.com/office/drawing/2014/main" xmlns="" id="{F47EB374-70D5-4083-958B-DB659E37A28F}"/>
              </a:ext>
            </a:extLst>
          </p:cNvPr>
          <p:cNvSpPr/>
          <p:nvPr/>
        </p:nvSpPr>
        <p:spPr>
          <a:xfrm>
            <a:off x="4571675" y="322111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0" name="Oval 119">
            <a:extLst>
              <a:ext uri="{FF2B5EF4-FFF2-40B4-BE49-F238E27FC236}">
                <a16:creationId xmlns:a16="http://schemas.microsoft.com/office/drawing/2014/main" xmlns="" id="{53BA8CA7-8F68-49D3-A93B-CF25151C61B5}"/>
              </a:ext>
            </a:extLst>
          </p:cNvPr>
          <p:cNvSpPr/>
          <p:nvPr/>
        </p:nvSpPr>
        <p:spPr>
          <a:xfrm>
            <a:off x="4550469" y="314349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1" name="Oval 120">
            <a:extLst>
              <a:ext uri="{FF2B5EF4-FFF2-40B4-BE49-F238E27FC236}">
                <a16:creationId xmlns:a16="http://schemas.microsoft.com/office/drawing/2014/main" xmlns="" id="{A9426510-33ED-49E3-AA67-E70F187B2D56}"/>
              </a:ext>
            </a:extLst>
          </p:cNvPr>
          <p:cNvSpPr/>
          <p:nvPr/>
        </p:nvSpPr>
        <p:spPr>
          <a:xfrm>
            <a:off x="4535730" y="303023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2" name="Oval 121">
            <a:extLst>
              <a:ext uri="{FF2B5EF4-FFF2-40B4-BE49-F238E27FC236}">
                <a16:creationId xmlns:a16="http://schemas.microsoft.com/office/drawing/2014/main" xmlns="" id="{E49427FA-EBA9-4FF4-885D-59F2CD7C85C5}"/>
              </a:ext>
            </a:extLst>
          </p:cNvPr>
          <p:cNvSpPr/>
          <p:nvPr/>
        </p:nvSpPr>
        <p:spPr>
          <a:xfrm>
            <a:off x="4529810" y="293781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3" name="Oval 122">
            <a:extLst>
              <a:ext uri="{FF2B5EF4-FFF2-40B4-BE49-F238E27FC236}">
                <a16:creationId xmlns:a16="http://schemas.microsoft.com/office/drawing/2014/main" xmlns="" id="{27B69DDE-3E58-4284-8CF5-3C69196B882E}"/>
              </a:ext>
            </a:extLst>
          </p:cNvPr>
          <p:cNvSpPr/>
          <p:nvPr/>
        </p:nvSpPr>
        <p:spPr>
          <a:xfrm>
            <a:off x="4535730" y="285600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4" name="Oval 123">
            <a:extLst>
              <a:ext uri="{FF2B5EF4-FFF2-40B4-BE49-F238E27FC236}">
                <a16:creationId xmlns:a16="http://schemas.microsoft.com/office/drawing/2014/main" xmlns="" id="{152273B9-6E37-4F91-BFFF-476A3D7FF9CF}"/>
              </a:ext>
            </a:extLst>
          </p:cNvPr>
          <p:cNvSpPr/>
          <p:nvPr/>
        </p:nvSpPr>
        <p:spPr>
          <a:xfrm>
            <a:off x="4540021" y="276733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5" name="Oval 124">
            <a:extLst>
              <a:ext uri="{FF2B5EF4-FFF2-40B4-BE49-F238E27FC236}">
                <a16:creationId xmlns:a16="http://schemas.microsoft.com/office/drawing/2014/main" xmlns="" id="{C850A0D0-6941-4619-88F9-1F6FA06F4135}"/>
              </a:ext>
            </a:extLst>
          </p:cNvPr>
          <p:cNvSpPr/>
          <p:nvPr/>
        </p:nvSpPr>
        <p:spPr>
          <a:xfrm>
            <a:off x="4557268" y="265852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6" name="Oval 125">
            <a:extLst>
              <a:ext uri="{FF2B5EF4-FFF2-40B4-BE49-F238E27FC236}">
                <a16:creationId xmlns:a16="http://schemas.microsoft.com/office/drawing/2014/main" xmlns="" id="{93E59139-E561-4B70-B6FA-44870CEB6BF7}"/>
              </a:ext>
            </a:extLst>
          </p:cNvPr>
          <p:cNvSpPr/>
          <p:nvPr/>
        </p:nvSpPr>
        <p:spPr>
          <a:xfrm>
            <a:off x="4577909" y="259098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7" name="Oval 126">
            <a:extLst>
              <a:ext uri="{FF2B5EF4-FFF2-40B4-BE49-F238E27FC236}">
                <a16:creationId xmlns:a16="http://schemas.microsoft.com/office/drawing/2014/main" xmlns="" id="{D3829E49-0616-4F61-9343-96ADCF1B2FCC}"/>
              </a:ext>
            </a:extLst>
          </p:cNvPr>
          <p:cNvSpPr/>
          <p:nvPr/>
        </p:nvSpPr>
        <p:spPr>
          <a:xfrm>
            <a:off x="4603988" y="251543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8" name="Oval 127">
            <a:extLst>
              <a:ext uri="{FF2B5EF4-FFF2-40B4-BE49-F238E27FC236}">
                <a16:creationId xmlns:a16="http://schemas.microsoft.com/office/drawing/2014/main" xmlns="" id="{7E6C0787-AA4C-43AD-941C-90E9DD909F00}"/>
              </a:ext>
            </a:extLst>
          </p:cNvPr>
          <p:cNvSpPr/>
          <p:nvPr/>
        </p:nvSpPr>
        <p:spPr>
          <a:xfrm>
            <a:off x="4624307" y="245225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9" name="Oval 128">
            <a:extLst>
              <a:ext uri="{FF2B5EF4-FFF2-40B4-BE49-F238E27FC236}">
                <a16:creationId xmlns:a16="http://schemas.microsoft.com/office/drawing/2014/main" xmlns="" id="{776AFFA0-6E9D-4349-8090-0881C170FD3A}"/>
              </a:ext>
            </a:extLst>
          </p:cNvPr>
          <p:cNvSpPr/>
          <p:nvPr/>
        </p:nvSpPr>
        <p:spPr>
          <a:xfrm>
            <a:off x="4644626" y="239863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0" name="Oval 129">
            <a:extLst>
              <a:ext uri="{FF2B5EF4-FFF2-40B4-BE49-F238E27FC236}">
                <a16:creationId xmlns:a16="http://schemas.microsoft.com/office/drawing/2014/main" xmlns="" id="{A891E1CD-2CFB-4E24-AF07-3AE3374AB9C3}"/>
              </a:ext>
            </a:extLst>
          </p:cNvPr>
          <p:cNvSpPr/>
          <p:nvPr/>
        </p:nvSpPr>
        <p:spPr>
          <a:xfrm>
            <a:off x="4676837" y="233382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1" name="Oval 130">
            <a:extLst>
              <a:ext uri="{FF2B5EF4-FFF2-40B4-BE49-F238E27FC236}">
                <a16:creationId xmlns:a16="http://schemas.microsoft.com/office/drawing/2014/main" xmlns="" id="{26D9C1E0-15F9-4FAD-B031-FDC18661184A}"/>
              </a:ext>
            </a:extLst>
          </p:cNvPr>
          <p:cNvSpPr/>
          <p:nvPr/>
        </p:nvSpPr>
        <p:spPr>
          <a:xfrm>
            <a:off x="4704521" y="227184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2" name="Oval 131">
            <a:extLst>
              <a:ext uri="{FF2B5EF4-FFF2-40B4-BE49-F238E27FC236}">
                <a16:creationId xmlns:a16="http://schemas.microsoft.com/office/drawing/2014/main" xmlns="" id="{F49C074A-8ECE-4857-B2EE-6A3DAA81D693}"/>
              </a:ext>
            </a:extLst>
          </p:cNvPr>
          <p:cNvSpPr/>
          <p:nvPr/>
        </p:nvSpPr>
        <p:spPr>
          <a:xfrm>
            <a:off x="4755135" y="220703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3" name="Oval 132">
            <a:extLst>
              <a:ext uri="{FF2B5EF4-FFF2-40B4-BE49-F238E27FC236}">
                <a16:creationId xmlns:a16="http://schemas.microsoft.com/office/drawing/2014/main" xmlns="" id="{2720A783-713E-471E-B9BC-B475DF16D5A7}"/>
              </a:ext>
            </a:extLst>
          </p:cNvPr>
          <p:cNvSpPr/>
          <p:nvPr/>
        </p:nvSpPr>
        <p:spPr>
          <a:xfrm>
            <a:off x="4793454" y="215172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4" name="Oval 133">
            <a:extLst>
              <a:ext uri="{FF2B5EF4-FFF2-40B4-BE49-F238E27FC236}">
                <a16:creationId xmlns:a16="http://schemas.microsoft.com/office/drawing/2014/main" xmlns="" id="{6D09AF02-5235-4F2F-A28B-64889732ABEA}"/>
              </a:ext>
            </a:extLst>
          </p:cNvPr>
          <p:cNvSpPr/>
          <p:nvPr/>
        </p:nvSpPr>
        <p:spPr>
          <a:xfrm>
            <a:off x="4839316" y="208572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5" name="Oval 134">
            <a:extLst>
              <a:ext uri="{FF2B5EF4-FFF2-40B4-BE49-F238E27FC236}">
                <a16:creationId xmlns:a16="http://schemas.microsoft.com/office/drawing/2014/main" xmlns="" id="{CB65D8E4-4C1E-43E4-BD9B-AE7DE22E0010}"/>
              </a:ext>
            </a:extLst>
          </p:cNvPr>
          <p:cNvSpPr/>
          <p:nvPr/>
        </p:nvSpPr>
        <p:spPr>
          <a:xfrm>
            <a:off x="6952999" y="262288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6" name="Oval 135">
            <a:extLst>
              <a:ext uri="{FF2B5EF4-FFF2-40B4-BE49-F238E27FC236}">
                <a16:creationId xmlns:a16="http://schemas.microsoft.com/office/drawing/2014/main" xmlns="" id="{5735389A-92C1-4E5A-A13F-EB46E59266D4}"/>
              </a:ext>
            </a:extLst>
          </p:cNvPr>
          <p:cNvSpPr/>
          <p:nvPr/>
        </p:nvSpPr>
        <p:spPr>
          <a:xfrm>
            <a:off x="4929412" y="199705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7" name="Oval 136">
            <a:extLst>
              <a:ext uri="{FF2B5EF4-FFF2-40B4-BE49-F238E27FC236}">
                <a16:creationId xmlns:a16="http://schemas.microsoft.com/office/drawing/2014/main" xmlns="" id="{5AA4F8DA-CEA1-44FC-8977-65C345AAF241}"/>
              </a:ext>
            </a:extLst>
          </p:cNvPr>
          <p:cNvSpPr/>
          <p:nvPr/>
        </p:nvSpPr>
        <p:spPr>
          <a:xfrm>
            <a:off x="6940423" y="255881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8" name="Oval 137">
            <a:extLst>
              <a:ext uri="{FF2B5EF4-FFF2-40B4-BE49-F238E27FC236}">
                <a16:creationId xmlns:a16="http://schemas.microsoft.com/office/drawing/2014/main" xmlns="" id="{821CDB2B-C065-4BB2-94C6-FF9FF36ACE97}"/>
              </a:ext>
            </a:extLst>
          </p:cNvPr>
          <p:cNvSpPr/>
          <p:nvPr/>
        </p:nvSpPr>
        <p:spPr>
          <a:xfrm>
            <a:off x="4875562" y="205547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9" name="Oval 138">
            <a:extLst>
              <a:ext uri="{FF2B5EF4-FFF2-40B4-BE49-F238E27FC236}">
                <a16:creationId xmlns:a16="http://schemas.microsoft.com/office/drawing/2014/main" xmlns="" id="{31545856-3C19-47F0-8195-2C5F1631EB10}"/>
              </a:ext>
            </a:extLst>
          </p:cNvPr>
          <p:cNvSpPr/>
          <p:nvPr/>
        </p:nvSpPr>
        <p:spPr>
          <a:xfrm>
            <a:off x="4973326" y="197286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0" name="Oval 139">
            <a:extLst>
              <a:ext uri="{FF2B5EF4-FFF2-40B4-BE49-F238E27FC236}">
                <a16:creationId xmlns:a16="http://schemas.microsoft.com/office/drawing/2014/main" xmlns="" id="{81B26E9B-93DA-49E5-9A53-94CAE637F93C}"/>
              </a:ext>
            </a:extLst>
          </p:cNvPr>
          <p:cNvSpPr/>
          <p:nvPr/>
        </p:nvSpPr>
        <p:spPr>
          <a:xfrm>
            <a:off x="5015319" y="192872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1" name="Oval 140">
            <a:extLst>
              <a:ext uri="{FF2B5EF4-FFF2-40B4-BE49-F238E27FC236}">
                <a16:creationId xmlns:a16="http://schemas.microsoft.com/office/drawing/2014/main" xmlns="" id="{CB87CAF3-4EB1-45C6-90D9-3FE62143A7C1}"/>
              </a:ext>
            </a:extLst>
          </p:cNvPr>
          <p:cNvSpPr/>
          <p:nvPr/>
        </p:nvSpPr>
        <p:spPr>
          <a:xfrm>
            <a:off x="5070693" y="189457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2" name="Oval 141">
            <a:extLst>
              <a:ext uri="{FF2B5EF4-FFF2-40B4-BE49-F238E27FC236}">
                <a16:creationId xmlns:a16="http://schemas.microsoft.com/office/drawing/2014/main" xmlns="" id="{8DC3EB4E-A1AA-48E2-9431-741450B530E1}"/>
              </a:ext>
            </a:extLst>
          </p:cNvPr>
          <p:cNvSpPr/>
          <p:nvPr/>
        </p:nvSpPr>
        <p:spPr>
          <a:xfrm>
            <a:off x="5111487" y="185344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3" name="Oval 142">
            <a:extLst>
              <a:ext uri="{FF2B5EF4-FFF2-40B4-BE49-F238E27FC236}">
                <a16:creationId xmlns:a16="http://schemas.microsoft.com/office/drawing/2014/main" xmlns="" id="{5E470A02-D75E-4870-A0B7-8C18FE050BBB}"/>
              </a:ext>
            </a:extLst>
          </p:cNvPr>
          <p:cNvSpPr/>
          <p:nvPr/>
        </p:nvSpPr>
        <p:spPr>
          <a:xfrm>
            <a:off x="6921447" y="250470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4" name="Oval 143">
            <a:extLst>
              <a:ext uri="{FF2B5EF4-FFF2-40B4-BE49-F238E27FC236}">
                <a16:creationId xmlns:a16="http://schemas.microsoft.com/office/drawing/2014/main" xmlns="" id="{7A63F27A-3173-4A3D-80BA-D40BD4180B5C}"/>
              </a:ext>
            </a:extLst>
          </p:cNvPr>
          <p:cNvSpPr/>
          <p:nvPr/>
        </p:nvSpPr>
        <p:spPr>
          <a:xfrm>
            <a:off x="6902152" y="245129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5" name="Oval 144">
            <a:extLst>
              <a:ext uri="{FF2B5EF4-FFF2-40B4-BE49-F238E27FC236}">
                <a16:creationId xmlns:a16="http://schemas.microsoft.com/office/drawing/2014/main" xmlns="" id="{E86FA9D3-DD3B-461B-BFBD-C2A134A10FD4}"/>
              </a:ext>
            </a:extLst>
          </p:cNvPr>
          <p:cNvSpPr/>
          <p:nvPr/>
        </p:nvSpPr>
        <p:spPr>
          <a:xfrm>
            <a:off x="6877136" y="240265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6" name="Oval 145">
            <a:extLst>
              <a:ext uri="{FF2B5EF4-FFF2-40B4-BE49-F238E27FC236}">
                <a16:creationId xmlns:a16="http://schemas.microsoft.com/office/drawing/2014/main" xmlns="" id="{390445AF-22AA-4525-9192-B837838496F9}"/>
              </a:ext>
            </a:extLst>
          </p:cNvPr>
          <p:cNvSpPr/>
          <p:nvPr/>
        </p:nvSpPr>
        <p:spPr>
          <a:xfrm>
            <a:off x="6842499" y="232692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7" name="Oval 146">
            <a:extLst>
              <a:ext uri="{FF2B5EF4-FFF2-40B4-BE49-F238E27FC236}">
                <a16:creationId xmlns:a16="http://schemas.microsoft.com/office/drawing/2014/main" xmlns="" id="{28CA9656-A8B6-4D4D-B899-54C4381B3625}"/>
              </a:ext>
            </a:extLst>
          </p:cNvPr>
          <p:cNvSpPr/>
          <p:nvPr/>
        </p:nvSpPr>
        <p:spPr>
          <a:xfrm>
            <a:off x="5154083" y="183615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8" name="Oval 147">
            <a:extLst>
              <a:ext uri="{FF2B5EF4-FFF2-40B4-BE49-F238E27FC236}">
                <a16:creationId xmlns:a16="http://schemas.microsoft.com/office/drawing/2014/main" xmlns="" id="{C215C21B-7730-486A-A527-9BBE9A58D822}"/>
              </a:ext>
            </a:extLst>
          </p:cNvPr>
          <p:cNvSpPr/>
          <p:nvPr/>
        </p:nvSpPr>
        <p:spPr>
          <a:xfrm>
            <a:off x="5198829" y="181016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9" name="Oval 148">
            <a:extLst>
              <a:ext uri="{FF2B5EF4-FFF2-40B4-BE49-F238E27FC236}">
                <a16:creationId xmlns:a16="http://schemas.microsoft.com/office/drawing/2014/main" xmlns="" id="{06B0CBD7-C341-4B03-9E92-3483D62AE7B4}"/>
              </a:ext>
            </a:extLst>
          </p:cNvPr>
          <p:cNvSpPr/>
          <p:nvPr/>
        </p:nvSpPr>
        <p:spPr>
          <a:xfrm>
            <a:off x="5250229" y="177992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0" name="Oval 149">
            <a:extLst>
              <a:ext uri="{FF2B5EF4-FFF2-40B4-BE49-F238E27FC236}">
                <a16:creationId xmlns:a16="http://schemas.microsoft.com/office/drawing/2014/main" xmlns="" id="{D5EC791A-9846-484D-92B8-0FC6294C8CAB}"/>
              </a:ext>
            </a:extLst>
          </p:cNvPr>
          <p:cNvSpPr/>
          <p:nvPr/>
        </p:nvSpPr>
        <p:spPr>
          <a:xfrm>
            <a:off x="6802955" y="225543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1" name="Oval 150">
            <a:extLst>
              <a:ext uri="{FF2B5EF4-FFF2-40B4-BE49-F238E27FC236}">
                <a16:creationId xmlns:a16="http://schemas.microsoft.com/office/drawing/2014/main" xmlns="" id="{231A86C7-F0FD-4296-A5AD-9087A994D21A}"/>
              </a:ext>
            </a:extLst>
          </p:cNvPr>
          <p:cNvSpPr/>
          <p:nvPr/>
        </p:nvSpPr>
        <p:spPr>
          <a:xfrm>
            <a:off x="6774651" y="220444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2" name="Oval 151">
            <a:extLst>
              <a:ext uri="{FF2B5EF4-FFF2-40B4-BE49-F238E27FC236}">
                <a16:creationId xmlns:a16="http://schemas.microsoft.com/office/drawing/2014/main" xmlns="" id="{88825378-A0BE-47C5-A6EE-F5AF088EFFE8}"/>
              </a:ext>
            </a:extLst>
          </p:cNvPr>
          <p:cNvSpPr/>
          <p:nvPr/>
        </p:nvSpPr>
        <p:spPr>
          <a:xfrm>
            <a:off x="6733509" y="216670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3" name="Oval 152">
            <a:extLst>
              <a:ext uri="{FF2B5EF4-FFF2-40B4-BE49-F238E27FC236}">
                <a16:creationId xmlns:a16="http://schemas.microsoft.com/office/drawing/2014/main" xmlns="" id="{3E8CCDEC-D336-4449-9729-F5392B2A53AE}"/>
              </a:ext>
            </a:extLst>
          </p:cNvPr>
          <p:cNvSpPr/>
          <p:nvPr/>
        </p:nvSpPr>
        <p:spPr>
          <a:xfrm>
            <a:off x="6693965" y="211826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4" name="Oval 153">
            <a:extLst>
              <a:ext uri="{FF2B5EF4-FFF2-40B4-BE49-F238E27FC236}">
                <a16:creationId xmlns:a16="http://schemas.microsoft.com/office/drawing/2014/main" xmlns="" id="{BE4A6091-AEB5-4CDA-B35F-0A862BB3FCDD}"/>
              </a:ext>
            </a:extLst>
          </p:cNvPr>
          <p:cNvSpPr/>
          <p:nvPr/>
        </p:nvSpPr>
        <p:spPr>
          <a:xfrm>
            <a:off x="6650438" y="207117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5" name="Oval 154">
            <a:extLst>
              <a:ext uri="{FF2B5EF4-FFF2-40B4-BE49-F238E27FC236}">
                <a16:creationId xmlns:a16="http://schemas.microsoft.com/office/drawing/2014/main" xmlns="" id="{1A025524-9BE1-45A4-829E-26998516AB63}"/>
              </a:ext>
            </a:extLst>
          </p:cNvPr>
          <p:cNvSpPr/>
          <p:nvPr/>
        </p:nvSpPr>
        <p:spPr>
          <a:xfrm>
            <a:off x="6615801" y="203930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6" name="Oval 155">
            <a:extLst>
              <a:ext uri="{FF2B5EF4-FFF2-40B4-BE49-F238E27FC236}">
                <a16:creationId xmlns:a16="http://schemas.microsoft.com/office/drawing/2014/main" xmlns="" id="{561C5B81-FD61-4791-A3A6-AB752E3261E4}"/>
              </a:ext>
            </a:extLst>
          </p:cNvPr>
          <p:cNvSpPr/>
          <p:nvPr/>
        </p:nvSpPr>
        <p:spPr>
          <a:xfrm>
            <a:off x="6583569" y="200344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7" name="Oval 156">
            <a:extLst>
              <a:ext uri="{FF2B5EF4-FFF2-40B4-BE49-F238E27FC236}">
                <a16:creationId xmlns:a16="http://schemas.microsoft.com/office/drawing/2014/main" xmlns="" id="{A2116989-9D23-4AB1-9910-92E998D2A9C9}"/>
              </a:ext>
            </a:extLst>
          </p:cNvPr>
          <p:cNvSpPr/>
          <p:nvPr/>
        </p:nvSpPr>
        <p:spPr>
          <a:xfrm>
            <a:off x="6538130" y="197047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8" name="Oval 157">
            <a:extLst>
              <a:ext uri="{FF2B5EF4-FFF2-40B4-BE49-F238E27FC236}">
                <a16:creationId xmlns:a16="http://schemas.microsoft.com/office/drawing/2014/main" xmlns="" id="{B1A91F64-CF31-474A-A324-383ECD2BE281}"/>
              </a:ext>
            </a:extLst>
          </p:cNvPr>
          <p:cNvSpPr/>
          <p:nvPr/>
        </p:nvSpPr>
        <p:spPr>
          <a:xfrm>
            <a:off x="6478462" y="192502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9" name="Oval 158">
            <a:extLst>
              <a:ext uri="{FF2B5EF4-FFF2-40B4-BE49-F238E27FC236}">
                <a16:creationId xmlns:a16="http://schemas.microsoft.com/office/drawing/2014/main" xmlns="" id="{D74DB851-8AA2-409D-BBF1-14DA4FFAA3B4}"/>
              </a:ext>
            </a:extLst>
          </p:cNvPr>
          <p:cNvSpPr/>
          <p:nvPr/>
        </p:nvSpPr>
        <p:spPr>
          <a:xfrm>
            <a:off x="6428782" y="188989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0" name="Oval 159">
            <a:extLst>
              <a:ext uri="{FF2B5EF4-FFF2-40B4-BE49-F238E27FC236}">
                <a16:creationId xmlns:a16="http://schemas.microsoft.com/office/drawing/2014/main" xmlns="" id="{477A4EF4-7C2E-4CEF-A0D7-7394DE5AC5F8}"/>
              </a:ext>
            </a:extLst>
          </p:cNvPr>
          <p:cNvSpPr/>
          <p:nvPr/>
        </p:nvSpPr>
        <p:spPr>
          <a:xfrm>
            <a:off x="6372707" y="184789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1" name="Oval 160">
            <a:extLst>
              <a:ext uri="{FF2B5EF4-FFF2-40B4-BE49-F238E27FC236}">
                <a16:creationId xmlns:a16="http://schemas.microsoft.com/office/drawing/2014/main" xmlns="" id="{781675F8-2B1A-4A57-A6CA-1F73B300CA4E}"/>
              </a:ext>
            </a:extLst>
          </p:cNvPr>
          <p:cNvSpPr/>
          <p:nvPr/>
        </p:nvSpPr>
        <p:spPr>
          <a:xfrm>
            <a:off x="6311436" y="180580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46" name="Straight Arrow Connector 45">
            <a:extLst>
              <a:ext uri="{FF2B5EF4-FFF2-40B4-BE49-F238E27FC236}">
                <a16:creationId xmlns:a16="http://schemas.microsoft.com/office/drawing/2014/main" xmlns="" id="{F9D6577E-5D5E-4241-8CAB-42D6D651E068}"/>
              </a:ext>
            </a:extLst>
          </p:cNvPr>
          <p:cNvCxnSpPr>
            <a:cxnSpLocks/>
          </p:cNvCxnSpPr>
          <p:nvPr/>
        </p:nvCxnSpPr>
        <p:spPr>
          <a:xfrm flipH="1">
            <a:off x="6064017" y="3080207"/>
            <a:ext cx="1851049" cy="18390"/>
          </a:xfrm>
          <a:prstGeom prst="straightConnector1">
            <a:avLst/>
          </a:prstGeom>
          <a:ln w="317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a:extLst>
              <a:ext uri="{FF2B5EF4-FFF2-40B4-BE49-F238E27FC236}">
                <a16:creationId xmlns:a16="http://schemas.microsoft.com/office/drawing/2014/main" xmlns="" id="{C907A337-033A-497C-B892-179FABC859C7}"/>
              </a:ext>
            </a:extLst>
          </p:cNvPr>
          <p:cNvCxnSpPr>
            <a:cxnSpLocks/>
          </p:cNvCxnSpPr>
          <p:nvPr/>
        </p:nvCxnSpPr>
        <p:spPr>
          <a:xfrm flipH="1">
            <a:off x="7228215" y="3892450"/>
            <a:ext cx="686851" cy="4433"/>
          </a:xfrm>
          <a:prstGeom prst="straightConnector1">
            <a:avLst/>
          </a:prstGeom>
          <a:ln w="317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5" name="Oval 114">
            <a:extLst>
              <a:ext uri="{FF2B5EF4-FFF2-40B4-BE49-F238E27FC236}">
                <a16:creationId xmlns:a16="http://schemas.microsoft.com/office/drawing/2014/main" xmlns="" id="{C6194F39-1F14-4B93-B5BB-7780A425BC0D}"/>
              </a:ext>
            </a:extLst>
          </p:cNvPr>
          <p:cNvSpPr/>
          <p:nvPr/>
        </p:nvSpPr>
        <p:spPr>
          <a:xfrm>
            <a:off x="6264792" y="178196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3" name="Oval 162">
            <a:extLst>
              <a:ext uri="{FF2B5EF4-FFF2-40B4-BE49-F238E27FC236}">
                <a16:creationId xmlns:a16="http://schemas.microsoft.com/office/drawing/2014/main" xmlns="" id="{0689E7E6-B505-41EB-8DF1-F4721B1A5085}"/>
              </a:ext>
            </a:extLst>
          </p:cNvPr>
          <p:cNvSpPr/>
          <p:nvPr/>
        </p:nvSpPr>
        <p:spPr>
          <a:xfrm>
            <a:off x="6214783" y="175665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4" name="Oval 163">
            <a:extLst>
              <a:ext uri="{FF2B5EF4-FFF2-40B4-BE49-F238E27FC236}">
                <a16:creationId xmlns:a16="http://schemas.microsoft.com/office/drawing/2014/main" xmlns="" id="{2A29D60B-B4A2-42E6-B186-EF6E2736C8E4}"/>
              </a:ext>
            </a:extLst>
          </p:cNvPr>
          <p:cNvSpPr/>
          <p:nvPr/>
        </p:nvSpPr>
        <p:spPr>
          <a:xfrm>
            <a:off x="6154425" y="173634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5" name="Oval 164">
            <a:extLst>
              <a:ext uri="{FF2B5EF4-FFF2-40B4-BE49-F238E27FC236}">
                <a16:creationId xmlns:a16="http://schemas.microsoft.com/office/drawing/2014/main" xmlns="" id="{27A467E8-AAC3-4D9B-8DE2-672E737189DD}"/>
              </a:ext>
            </a:extLst>
          </p:cNvPr>
          <p:cNvSpPr/>
          <p:nvPr/>
        </p:nvSpPr>
        <p:spPr>
          <a:xfrm>
            <a:off x="6104150" y="171601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6" name="Oval 165">
            <a:extLst>
              <a:ext uri="{FF2B5EF4-FFF2-40B4-BE49-F238E27FC236}">
                <a16:creationId xmlns:a16="http://schemas.microsoft.com/office/drawing/2014/main" xmlns="" id="{0488E3BF-3A1F-40CD-9596-8983DC59EFEF}"/>
              </a:ext>
            </a:extLst>
          </p:cNvPr>
          <p:cNvSpPr/>
          <p:nvPr/>
        </p:nvSpPr>
        <p:spPr>
          <a:xfrm>
            <a:off x="6048620" y="170690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7" name="Oval 166">
            <a:extLst>
              <a:ext uri="{FF2B5EF4-FFF2-40B4-BE49-F238E27FC236}">
                <a16:creationId xmlns:a16="http://schemas.microsoft.com/office/drawing/2014/main" xmlns="" id="{02BFE60C-8B6B-4799-BB57-5436B624EF06}"/>
              </a:ext>
            </a:extLst>
          </p:cNvPr>
          <p:cNvSpPr/>
          <p:nvPr/>
        </p:nvSpPr>
        <p:spPr>
          <a:xfrm>
            <a:off x="5304414" y="175879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8" name="Oval 167">
            <a:extLst>
              <a:ext uri="{FF2B5EF4-FFF2-40B4-BE49-F238E27FC236}">
                <a16:creationId xmlns:a16="http://schemas.microsoft.com/office/drawing/2014/main" xmlns="" id="{A12DAA8E-9008-4644-9C27-1B607F828DEC}"/>
              </a:ext>
            </a:extLst>
          </p:cNvPr>
          <p:cNvSpPr/>
          <p:nvPr/>
        </p:nvSpPr>
        <p:spPr>
          <a:xfrm>
            <a:off x="5367543" y="173528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9" name="Oval 168">
            <a:extLst>
              <a:ext uri="{FF2B5EF4-FFF2-40B4-BE49-F238E27FC236}">
                <a16:creationId xmlns:a16="http://schemas.microsoft.com/office/drawing/2014/main" xmlns="" id="{45E63DC8-FACE-43EE-AC50-C8C80BA6011C}"/>
              </a:ext>
            </a:extLst>
          </p:cNvPr>
          <p:cNvSpPr/>
          <p:nvPr/>
        </p:nvSpPr>
        <p:spPr>
          <a:xfrm>
            <a:off x="5427080" y="170829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0" name="Oval 169">
            <a:extLst>
              <a:ext uri="{FF2B5EF4-FFF2-40B4-BE49-F238E27FC236}">
                <a16:creationId xmlns:a16="http://schemas.microsoft.com/office/drawing/2014/main" xmlns="" id="{AF560F46-14D0-4CE2-8B4C-33EF22C09F63}"/>
              </a:ext>
            </a:extLst>
          </p:cNvPr>
          <p:cNvSpPr/>
          <p:nvPr/>
        </p:nvSpPr>
        <p:spPr>
          <a:xfrm>
            <a:off x="5498373" y="168221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1" name="Oval 170">
            <a:extLst>
              <a:ext uri="{FF2B5EF4-FFF2-40B4-BE49-F238E27FC236}">
                <a16:creationId xmlns:a16="http://schemas.microsoft.com/office/drawing/2014/main" xmlns="" id="{F8B31D43-9744-4098-8339-E2254E735FB8}"/>
              </a:ext>
            </a:extLst>
          </p:cNvPr>
          <p:cNvSpPr/>
          <p:nvPr/>
        </p:nvSpPr>
        <p:spPr>
          <a:xfrm>
            <a:off x="5999256" y="168688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2" name="Oval 171">
            <a:extLst>
              <a:ext uri="{FF2B5EF4-FFF2-40B4-BE49-F238E27FC236}">
                <a16:creationId xmlns:a16="http://schemas.microsoft.com/office/drawing/2014/main" xmlns="" id="{9DB1DE6C-275A-4A2A-8078-E4CC58268C42}"/>
              </a:ext>
            </a:extLst>
          </p:cNvPr>
          <p:cNvSpPr/>
          <p:nvPr/>
        </p:nvSpPr>
        <p:spPr>
          <a:xfrm>
            <a:off x="5931728" y="167549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8" name="Oval 17">
            <a:extLst>
              <a:ext uri="{FF2B5EF4-FFF2-40B4-BE49-F238E27FC236}">
                <a16:creationId xmlns:a16="http://schemas.microsoft.com/office/drawing/2014/main" xmlns="" id="{A22968D7-2DE7-4365-9543-261A08B3A79D}"/>
              </a:ext>
            </a:extLst>
          </p:cNvPr>
          <p:cNvSpPr/>
          <p:nvPr/>
        </p:nvSpPr>
        <p:spPr>
          <a:xfrm>
            <a:off x="5515376" y="1708009"/>
            <a:ext cx="427441" cy="427441"/>
          </a:xfrm>
          <a:prstGeom prst="ellipse">
            <a:avLst/>
          </a:prstGeom>
          <a:solidFill>
            <a:srgbClr val="C00000"/>
          </a:solidFill>
          <a:ln>
            <a:noFill/>
          </a:ln>
          <a:scene3d>
            <a:camera prst="orthographicFront"/>
            <a:lightRig rig="threePt" dir="t"/>
          </a:scene3d>
          <a:sp3d extrusionH="76200">
            <a:bevelT w="1270000" h="444500"/>
            <a:extrusionClr>
              <a:schemeClr val="tx1">
                <a:lumMod val="65000"/>
                <a:lumOff val="35000"/>
              </a:schemeClr>
            </a:extrusionClr>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xmlns="" id="{0E14696D-0C56-4C23-91FB-D87B243673B4}"/>
              </a:ext>
            </a:extLst>
          </p:cNvPr>
          <p:cNvCxnSpPr>
            <a:cxnSpLocks/>
          </p:cNvCxnSpPr>
          <p:nvPr/>
        </p:nvCxnSpPr>
        <p:spPr>
          <a:xfrm flipH="1">
            <a:off x="5811208" y="1911937"/>
            <a:ext cx="2103858" cy="0"/>
          </a:xfrm>
          <a:prstGeom prst="straightConnector1">
            <a:avLst/>
          </a:prstGeom>
          <a:ln w="317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9" name="Rectangle 178">
            <a:extLst>
              <a:ext uri="{FF2B5EF4-FFF2-40B4-BE49-F238E27FC236}">
                <a16:creationId xmlns:a16="http://schemas.microsoft.com/office/drawing/2014/main" xmlns="" id="{E851A52A-A7D5-4CE7-A6BC-E588392E86B1}"/>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661A5BF-653C-48EB-A12D-7F2C63722110}"/>
              </a:ext>
            </a:extLst>
          </p:cNvPr>
          <p:cNvSpPr>
            <a:spLocks noGrp="1"/>
          </p:cNvSpPr>
          <p:nvPr>
            <p:ph type="title"/>
          </p:nvPr>
        </p:nvSpPr>
        <p:spPr>
          <a:xfrm>
            <a:off x="122566" y="781526"/>
            <a:ext cx="2862747" cy="5313456"/>
          </a:xfrm>
        </p:spPr>
        <p:txBody>
          <a:bodyPr>
            <a:noAutofit/>
          </a:bodyPr>
          <a:lstStyle/>
          <a:p>
            <a:r>
              <a:rPr lang="en-US" sz="2400" b="1" dirty="0">
                <a:latin typeface="Cambria" panose="02040503050406030204" pitchFamily="18" charset="0"/>
                <a:ea typeface="Cambria" panose="02040503050406030204" pitchFamily="18" charset="0"/>
              </a:rPr>
              <a:t>Ether toroid</a:t>
            </a:r>
            <a:r>
              <a:rPr lang="en-US" sz="1800" dirty="0">
                <a:latin typeface="Cambria" panose="02040503050406030204" pitchFamily="18" charset="0"/>
                <a:ea typeface="Cambria" panose="02040503050406030204" pitchFamily="18" charset="0"/>
              </a:rPr>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The Structure of an Atom</a:t>
            </a:r>
            <a:br>
              <a:rPr lang="en-US" sz="1800" dirty="0">
                <a:latin typeface="Cambria" panose="02040503050406030204" pitchFamily="18" charset="0"/>
                <a:ea typeface="Cambria" panose="02040503050406030204" pitchFamily="18" charset="0"/>
              </a:rPr>
            </a:br>
            <a:r>
              <a:rPr lang="en-US" sz="140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The radius of an atom and experimental wavelength</a:t>
            </a:r>
            <a:br>
              <a:rPr lang="en-US" sz="1800" dirty="0">
                <a:latin typeface="Cambria" panose="02040503050406030204" pitchFamily="18" charset="0"/>
                <a:ea typeface="Cambria" panose="02040503050406030204" pitchFamily="18" charset="0"/>
              </a:rPr>
            </a:br>
            <a:r>
              <a:rPr lang="en-US" sz="140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The magnetic permeability of free space, </a:t>
            </a:r>
            <a:r>
              <a:rPr lang="en-US" sz="1800" dirty="0" err="1">
                <a:latin typeface="Cambria" panose="02040503050406030204" pitchFamily="18" charset="0"/>
                <a:ea typeface="Cambria" panose="02040503050406030204" pitchFamily="18" charset="0"/>
              </a:rPr>
              <a:t>μo</a:t>
            </a:r>
            <a:r>
              <a:rPr lang="en-US" sz="1800" dirty="0">
                <a:latin typeface="Cambria" panose="02040503050406030204" pitchFamily="18" charset="0"/>
                <a:ea typeface="Cambria" panose="02040503050406030204" pitchFamily="18" charset="0"/>
              </a:rPr>
              <a:t> has no units.</a:t>
            </a:r>
            <a:br>
              <a:rPr lang="en-US" sz="1800"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What this means is that the magnetic permeability of free space is a tiny solid angle subtended by the photon body pulsating about a central fixed point.</a:t>
            </a:r>
          </a:p>
        </p:txBody>
      </p:sp>
    </p:spTree>
    <p:extLst>
      <p:ext uri="{BB962C8B-B14F-4D97-AF65-F5344CB8AC3E}">
        <p14:creationId xmlns:p14="http://schemas.microsoft.com/office/powerpoint/2010/main" xmlns="" val="3358162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D888380D-E3B3-471D-8AD1-90EECF219540}"/>
                  </a:ext>
                </a:extLst>
              </p:cNvPr>
              <p:cNvSpPr>
                <a:spLocks noGrp="1"/>
              </p:cNvSpPr>
              <p:nvPr>
                <p:ph idx="1"/>
              </p:nvPr>
            </p:nvSpPr>
            <p:spPr>
              <a:xfrm>
                <a:off x="3877657" y="781050"/>
                <a:ext cx="7315200" cy="5357195"/>
              </a:xfrm>
            </p:spPr>
            <p:txBody>
              <a:bodyPr>
                <a:normAutofit fontScale="92500" lnSpcReduction="20000"/>
              </a:bodyPr>
              <a:lstStyle/>
              <a:p>
                <a:pPr marL="0" indent="0" algn="ctr">
                  <a:buNone/>
                </a:pPr>
                <a:r>
                  <a:rPr lang="en-US" sz="2400" b="1" dirty="0">
                    <a:solidFill>
                      <a:schemeClr val="tx1"/>
                    </a:solidFill>
                    <a:latin typeface="Cambria" panose="02040503050406030204" pitchFamily="18" charset="0"/>
                  </a:rPr>
                  <a:t>Mass</a:t>
                </a:r>
              </a:p>
              <a:p>
                <a:pPr marL="0" indent="0" algn="just">
                  <a:lnSpc>
                    <a:spcPct val="120000"/>
                  </a:lnSpc>
                  <a:buNone/>
                </a:pPr>
                <a:r>
                  <a:rPr lang="en-US" sz="1800" dirty="0">
                    <a:solidFill>
                      <a:schemeClr val="tx1"/>
                    </a:solidFill>
                    <a:latin typeface="Cambria" panose="02040503050406030204" pitchFamily="18" charset="0"/>
                  </a:rPr>
                  <a:t>Mass is an attribute of an oscillator measured differently by eV, </a:t>
                </a:r>
                <a14:m>
                  <m:oMath xmlns:m="http://schemas.openxmlformats.org/officeDocument/2006/math">
                    <m:r>
                      <a:rPr lang="en-US" sz="1800" i="1" dirty="0" smtClean="0">
                        <a:solidFill>
                          <a:schemeClr val="tx1"/>
                        </a:solidFill>
                        <a:latin typeface="Cambria Math" panose="02040503050406030204" pitchFamily="18" charset="0"/>
                      </a:rPr>
                      <m:t>𝑅</m:t>
                    </m:r>
                    <m:r>
                      <a:rPr lang="en-US" sz="1800" i="1" dirty="0" smtClean="0">
                        <a:solidFill>
                          <a:schemeClr val="tx1"/>
                        </a:solidFill>
                        <a:latin typeface="Cambria Math" panose="02040503050406030204" pitchFamily="18" charset="0"/>
                      </a:rPr>
                      <m:t>=</m:t>
                    </m:r>
                    <m:r>
                      <a:rPr lang="en-US" sz="1800" i="1" dirty="0" smtClean="0">
                        <a:solidFill>
                          <a:schemeClr val="tx1"/>
                        </a:solidFill>
                        <a:latin typeface="Cambria Math" panose="02040503050406030204" pitchFamily="18" charset="0"/>
                      </a:rPr>
                      <m:t>𝐼</m:t>
                    </m:r>
                    <m:r>
                      <a:rPr lang="en-US" sz="1800" i="1" dirty="0" smtClean="0">
                        <a:solidFill>
                          <a:schemeClr val="tx1"/>
                        </a:solidFill>
                        <a:latin typeface="Cambria Math" panose="02040503050406030204" pitchFamily="18" charset="0"/>
                      </a:rPr>
                      <m:t>/</m:t>
                    </m:r>
                    <m:r>
                      <a:rPr lang="en-US" sz="1800" i="1" dirty="0" smtClean="0">
                        <a:solidFill>
                          <a:schemeClr val="tx1"/>
                        </a:solidFill>
                        <a:latin typeface="Cambria Math" panose="02040503050406030204" pitchFamily="18" charset="0"/>
                      </a:rPr>
                      <m:t>𝑚</m:t>
                    </m:r>
                  </m:oMath>
                </a14:m>
                <a:r>
                  <a:rPr lang="en-US" sz="1800" dirty="0">
                    <a:solidFill>
                      <a:schemeClr val="tx1"/>
                    </a:solidFill>
                    <a:latin typeface="Cambria" panose="02040503050406030204" pitchFamily="18" charset="0"/>
                  </a:rPr>
                  <a:t> and </a:t>
                </a:r>
                <a14:m>
                  <m:oMath xmlns:m="http://schemas.openxmlformats.org/officeDocument/2006/math">
                    <m:r>
                      <a:rPr lang="en-US" sz="1800" i="1" dirty="0" smtClean="0">
                        <a:solidFill>
                          <a:schemeClr val="tx1"/>
                        </a:solidFill>
                        <a:latin typeface="Cambria Math" panose="02040503050406030204" pitchFamily="18" charset="0"/>
                      </a:rPr>
                      <m:t>𝐹</m:t>
                    </m:r>
                    <m:r>
                      <a:rPr lang="en-US" sz="1800" i="1" dirty="0" smtClean="0">
                        <a:solidFill>
                          <a:schemeClr val="tx1"/>
                        </a:solidFill>
                        <a:latin typeface="Cambria Math" panose="02040503050406030204" pitchFamily="18" charset="0"/>
                      </a:rPr>
                      <m:t>=</m:t>
                    </m:r>
                    <m:r>
                      <a:rPr lang="en-US" sz="1800" i="1" dirty="0" smtClean="0">
                        <a:solidFill>
                          <a:schemeClr val="tx1"/>
                        </a:solidFill>
                        <a:latin typeface="Cambria Math" panose="02040503050406030204" pitchFamily="18" charset="0"/>
                      </a:rPr>
                      <m:t>𝑚𝑎</m:t>
                    </m:r>
                  </m:oMath>
                </a14:m>
                <a:r>
                  <a:rPr lang="en-US" sz="1800" dirty="0">
                    <a:solidFill>
                      <a:schemeClr val="tx1"/>
                    </a:solidFill>
                    <a:latin typeface="Cambria" panose="02040503050406030204" pitchFamily="18" charset="0"/>
                  </a:rPr>
                  <a:t>. These experimental mass measures differ by a rotational factor of </a:t>
                </a:r>
                <a14:m>
                  <m:oMath xmlns:m="http://schemas.openxmlformats.org/officeDocument/2006/math">
                    <m:r>
                      <a:rPr lang="en-US" sz="1800" b="0" i="0" dirty="0" smtClean="0">
                        <a:solidFill>
                          <a:schemeClr val="tx1"/>
                        </a:solidFill>
                        <a:latin typeface="Cambria Math" panose="02040503050406030204" pitchFamily="18" charset="0"/>
                        <a:ea typeface="Cambria Math" panose="02040503050406030204" pitchFamily="18" charset="0"/>
                      </a:rPr>
                      <m:t>2</m:t>
                    </m:r>
                    <m:r>
                      <a:rPr lang="en-US" sz="1800" i="1" dirty="0" smtClean="0">
                        <a:solidFill>
                          <a:schemeClr val="tx1"/>
                        </a:solidFill>
                        <a:latin typeface="Cambria Math" panose="02040503050406030204" pitchFamily="18" charset="0"/>
                        <a:ea typeface="Cambria Math" panose="02040503050406030204" pitchFamily="18" charset="0"/>
                      </a:rPr>
                      <m:t>𝜋</m:t>
                    </m:r>
                    <m:r>
                      <a:rPr lang="en-US" sz="1800" i="1" dirty="0" smtClean="0">
                        <a:solidFill>
                          <a:schemeClr val="tx1"/>
                        </a:solidFill>
                        <a:latin typeface="Cambria Math" panose="02040503050406030204" pitchFamily="18" charset="0"/>
                        <a:ea typeface="Cambria Math" panose="02040503050406030204" pitchFamily="18" charset="0"/>
                      </a:rPr>
                      <m:t>×</m:t>
                    </m:r>
                    <m:sSup>
                      <m:sSupPr>
                        <m:ctrlPr>
                          <a:rPr lang="en-US" sz="1800" i="1" dirty="0" smtClean="0">
                            <a:solidFill>
                              <a:schemeClr val="tx1"/>
                            </a:solidFill>
                            <a:latin typeface="Cambria Math" panose="02040503050406030204" pitchFamily="18" charset="0"/>
                            <a:ea typeface="Cambria Math" panose="02040503050406030204" pitchFamily="18" charset="0"/>
                          </a:rPr>
                        </m:ctrlPr>
                      </m:sSupPr>
                      <m:e>
                        <m:r>
                          <a:rPr lang="en-US" sz="1800" b="0" i="1" dirty="0" smtClean="0">
                            <a:solidFill>
                              <a:schemeClr val="tx1"/>
                            </a:solidFill>
                            <a:latin typeface="Cambria Math" panose="02040503050406030204" pitchFamily="18" charset="0"/>
                            <a:ea typeface="Cambria Math" panose="02040503050406030204" pitchFamily="18" charset="0"/>
                          </a:rPr>
                          <m:t>10</m:t>
                        </m:r>
                      </m:e>
                      <m:sup>
                        <m:r>
                          <a:rPr lang="en-US" sz="1800" b="0" i="1" dirty="0" smtClean="0">
                            <a:solidFill>
                              <a:schemeClr val="tx1"/>
                            </a:solidFill>
                            <a:latin typeface="Cambria Math" panose="02040503050406030204" pitchFamily="18" charset="0"/>
                            <a:ea typeface="Cambria Math" panose="02040503050406030204" pitchFamily="18" charset="0"/>
                          </a:rPr>
                          <m:t>−7</m:t>
                        </m:r>
                      </m:sup>
                    </m:sSup>
                    <m:r>
                      <a:rPr lang="en-US" sz="1800" i="1" dirty="0" smtClean="0">
                        <a:solidFill>
                          <a:schemeClr val="tx1"/>
                        </a:solidFill>
                        <a:latin typeface="Cambria Math" panose="02040503050406030204" pitchFamily="18" charset="0"/>
                        <a:ea typeface="Cambria Math" panose="02040503050406030204" pitchFamily="18" charset="0"/>
                      </a:rPr>
                      <m:t>×</m:t>
                    </m:r>
                    <m:r>
                      <a:rPr lang="en-US" sz="1800" b="0" i="1" dirty="0" smtClean="0">
                        <a:solidFill>
                          <a:schemeClr val="tx1"/>
                        </a:solidFill>
                        <a:latin typeface="Cambria Math" panose="02040503050406030204" pitchFamily="18" charset="0"/>
                        <a:ea typeface="Cambria Math" panose="02040503050406030204" pitchFamily="18" charset="0"/>
                      </a:rPr>
                      <m:t>137.036</m:t>
                    </m:r>
                  </m:oMath>
                </a14:m>
                <a:endParaRPr lang="en-US" sz="1800" dirty="0">
                  <a:solidFill>
                    <a:schemeClr val="tx1"/>
                  </a:solidFill>
                  <a:latin typeface="Cambria" panose="02040503050406030204" pitchFamily="18" charset="0"/>
                </a:endParaRPr>
              </a:p>
              <a:p>
                <a:pPr marL="0" indent="0" algn="r">
                  <a:buNone/>
                </a:pPr>
                <a:endParaRPr lang="en-US" sz="1800" dirty="0">
                  <a:solidFill>
                    <a:schemeClr val="tx1"/>
                  </a:solidFill>
                  <a:latin typeface="Cambria" panose="02040503050406030204" pitchFamily="18" charset="0"/>
                </a:endParaRPr>
              </a:p>
              <a:p>
                <a:pPr marL="0" indent="0" algn="r">
                  <a:buNone/>
                </a:pPr>
                <a:endParaRPr lang="en-US" sz="1800" dirty="0">
                  <a:solidFill>
                    <a:schemeClr val="tx1"/>
                  </a:solidFill>
                  <a:latin typeface="Cambria" panose="02040503050406030204" pitchFamily="18" charset="0"/>
                </a:endParaRPr>
              </a:p>
              <a:p>
                <a:pPr marL="0" indent="0" algn="r">
                  <a:buNone/>
                </a:pPr>
                <a:endParaRPr lang="en-US" sz="1800" dirty="0">
                  <a:solidFill>
                    <a:schemeClr val="tx1"/>
                  </a:solidFill>
                  <a:latin typeface="Cambria" panose="02040503050406030204" pitchFamily="18" charset="0"/>
                </a:endParaRPr>
              </a:p>
              <a:p>
                <a:pPr marL="0" indent="0" algn="r">
                  <a:lnSpc>
                    <a:spcPct val="120000"/>
                  </a:lnSpc>
                  <a:buNone/>
                </a:pPr>
                <a:r>
                  <a:rPr lang="en-US" sz="1800" dirty="0">
                    <a:solidFill>
                      <a:schemeClr val="tx1"/>
                    </a:solidFill>
                    <a:latin typeface="Cambria" panose="02040503050406030204" pitchFamily="18" charset="0"/>
                  </a:rPr>
                  <a:t>This is the unification of gravity with electromagnetism which is being searched for because no one cared about the units of eV</a:t>
                </a:r>
              </a:p>
              <a:p>
                <a:pPr marL="0" indent="0" algn="r">
                  <a:buNone/>
                </a:pPr>
                <a:r>
                  <a:rPr lang="en-US" sz="1800" dirty="0">
                    <a:solidFill>
                      <a:schemeClr val="tx1"/>
                    </a:solidFill>
                    <a:latin typeface="Cambria" panose="02040503050406030204" pitchFamily="18" charset="0"/>
                  </a:rPr>
                  <a:t>- Francis Fernandes</a:t>
                </a:r>
              </a:p>
              <a:p>
                <a:pPr marL="0" indent="0" algn="r">
                  <a:lnSpc>
                    <a:spcPct val="100000"/>
                  </a:lnSpc>
                  <a:buNone/>
                </a:pPr>
                <a:endParaRPr lang="en-US" dirty="0">
                  <a:solidFill>
                    <a:schemeClr val="tx1"/>
                  </a:solidFill>
                  <a:latin typeface="Cambria" panose="02040503050406030204" pitchFamily="18" charset="0"/>
                </a:endParaRPr>
              </a:p>
              <a:p>
                <a:pPr marL="0" indent="0" algn="r">
                  <a:lnSpc>
                    <a:spcPct val="100000"/>
                  </a:lnSpc>
                  <a:buNone/>
                </a:pPr>
                <a:endParaRPr lang="en-US" dirty="0">
                  <a:solidFill>
                    <a:schemeClr val="tx1"/>
                  </a:solidFill>
                  <a:latin typeface="Cambria" panose="02040503050406030204" pitchFamily="18" charset="0"/>
                </a:endParaRPr>
              </a:p>
              <a:p>
                <a:pPr marL="0" indent="0" algn="r">
                  <a:lnSpc>
                    <a:spcPct val="100000"/>
                  </a:lnSpc>
                  <a:buNone/>
                </a:pPr>
                <a:endParaRPr lang="en-US" sz="1800" dirty="0">
                  <a:solidFill>
                    <a:schemeClr val="tx1"/>
                  </a:solidFill>
                  <a:latin typeface="Cambria" panose="02040503050406030204" pitchFamily="18" charset="0"/>
                </a:endParaRPr>
              </a:p>
              <a:p>
                <a:pPr marL="0" indent="0" algn="r">
                  <a:lnSpc>
                    <a:spcPct val="100000"/>
                  </a:lnSpc>
                  <a:buNone/>
                </a:pPr>
                <a:r>
                  <a:rPr lang="en-US" sz="1800" dirty="0">
                    <a:solidFill>
                      <a:schemeClr val="tx1"/>
                    </a:solidFill>
                    <a:latin typeface="Cambria" panose="02040503050406030204" pitchFamily="18" charset="0"/>
                  </a:rPr>
                  <a:t>It’s too bad, but I have already apologized, and there is nothing else I can do….</a:t>
                </a:r>
              </a:p>
              <a:p>
                <a:pPr marL="0" indent="0" algn="r">
                  <a:lnSpc>
                    <a:spcPct val="100000"/>
                  </a:lnSpc>
                  <a:buNone/>
                </a:pPr>
                <a:r>
                  <a:rPr lang="en-US" sz="1800" dirty="0">
                    <a:solidFill>
                      <a:schemeClr val="tx1"/>
                    </a:solidFill>
                    <a:latin typeface="Cambria" panose="02040503050406030204" pitchFamily="18" charset="0"/>
                  </a:rPr>
                  <a:t>- Richard Feynman (1961)</a:t>
                </a:r>
              </a:p>
              <a:p>
                <a:pPr marL="0" indent="0" algn="r">
                  <a:buNone/>
                </a:pPr>
                <a:r>
                  <a:rPr lang="en-US" sz="1800" dirty="0">
                    <a:solidFill>
                      <a:schemeClr val="tx1"/>
                    </a:solidFill>
                    <a:latin typeface="Cambria" panose="02040503050406030204" pitchFamily="18" charset="0"/>
                  </a:rPr>
                  <a:t> </a:t>
                </a:r>
              </a:p>
            </p:txBody>
          </p:sp>
        </mc:Choice>
        <mc:Fallback>
          <p:sp>
            <p:nvSpPr>
              <p:cNvPr id="3" name="Content Placeholder 2">
                <a:extLst>
                  <a:ext uri="{FF2B5EF4-FFF2-40B4-BE49-F238E27FC236}">
                    <a16:creationId xmlns:a16="http://schemas.microsoft.com/office/drawing/2014/main" xmlns="" xmlns:a14="http://schemas.microsoft.com/office/drawing/2010/main" id="{D888380D-E3B3-471D-8AD1-90EECF219540}"/>
                  </a:ext>
                </a:extLst>
              </p:cNvPr>
              <p:cNvSpPr>
                <a:spLocks noGrp="1" noRot="1" noChangeAspect="1" noMove="1" noResize="1" noEditPoints="1" noAdjustHandles="1" noChangeArrowheads="1" noChangeShapeType="1" noTextEdit="1"/>
              </p:cNvSpPr>
              <p:nvPr>
                <p:ph idx="1"/>
              </p:nvPr>
            </p:nvSpPr>
            <p:spPr>
              <a:xfrm>
                <a:off x="3877657" y="781050"/>
                <a:ext cx="7315200" cy="5357195"/>
              </a:xfrm>
              <a:blipFill>
                <a:blip r:embed="rId2" cstate="print"/>
                <a:stretch>
                  <a:fillRect l="-500" t="-2617" r="-125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F3594362-F585-409C-8A04-D6284C9FBBB4}"/>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983AFCCB-8618-4011-99BF-039B4ED9AE86}"/>
              </a:ext>
            </a:extLst>
          </p:cNvPr>
          <p:cNvSpPr>
            <a:spLocks noGrp="1"/>
          </p:cNvSpPr>
          <p:nvPr>
            <p:ph type="sldNum" sz="quarter" idx="12"/>
          </p:nvPr>
        </p:nvSpPr>
        <p:spPr>
          <a:xfrm>
            <a:off x="10656528"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28</a:t>
            </a:fld>
            <a:endParaRPr lang="en-US" b="1" dirty="0">
              <a:solidFill>
                <a:schemeClr val="tx1"/>
              </a:solidFill>
              <a:latin typeface="Cambria" panose="02040503050406030204" pitchFamily="18" charset="0"/>
            </a:endParaRPr>
          </a:p>
        </p:txBody>
      </p:sp>
      <p:pic>
        <p:nvPicPr>
          <p:cNvPr id="6" name="Picture 11" descr="C:\Users\Public\Pictures\Sample Pictures\Francis Viren Fernandes.jpg">
            <a:extLst>
              <a:ext uri="{FF2B5EF4-FFF2-40B4-BE49-F238E27FC236}">
                <a16:creationId xmlns:a16="http://schemas.microsoft.com/office/drawing/2014/main" xmlns="" id="{D5CC4AD5-B5C7-49AF-9E34-35739F17E381}"/>
              </a:ext>
            </a:extLst>
          </p:cNvPr>
          <p:cNvPicPr>
            <a:picLocks noChangeAspect="1" noChangeArrowheads="1"/>
          </p:cNvPicPr>
          <p:nvPr/>
        </p:nvPicPr>
        <p:blipFill>
          <a:blip r:embed="rId3" cstate="print"/>
          <a:srcRect/>
          <a:stretch>
            <a:fillRect/>
          </a:stretch>
        </p:blipFill>
        <p:spPr bwMode="auto">
          <a:xfrm>
            <a:off x="10370934" y="1973931"/>
            <a:ext cx="738970" cy="984308"/>
          </a:xfrm>
          <a:prstGeom prst="rect">
            <a:avLst/>
          </a:prstGeom>
          <a:noFill/>
        </p:spPr>
      </p:pic>
      <p:pic>
        <p:nvPicPr>
          <p:cNvPr id="7" name="Picture 11" descr="Richard P. Feynman">
            <a:hlinkClick r:id="rId4"/>
            <a:extLst>
              <a:ext uri="{FF2B5EF4-FFF2-40B4-BE49-F238E27FC236}">
                <a16:creationId xmlns:a16="http://schemas.microsoft.com/office/drawing/2014/main" xmlns="" id="{BFDBC671-667F-4088-83AC-1BF34DF32FFD}"/>
              </a:ext>
            </a:extLst>
          </p:cNvPr>
          <p:cNvPicPr>
            <a:picLocks noChangeAspect="1" noChangeArrowheads="1"/>
          </p:cNvPicPr>
          <p:nvPr/>
        </p:nvPicPr>
        <p:blipFill>
          <a:blip r:embed="rId5" cstate="print"/>
          <a:srcRect/>
          <a:stretch>
            <a:fillRect/>
          </a:stretch>
        </p:blipFill>
        <p:spPr bwMode="auto">
          <a:xfrm>
            <a:off x="10370933" y="4056088"/>
            <a:ext cx="738971" cy="984308"/>
          </a:xfrm>
          <a:prstGeom prst="rect">
            <a:avLst/>
          </a:prstGeom>
          <a:noFill/>
        </p:spPr>
      </p:pic>
      <p:sp>
        <p:nvSpPr>
          <p:cNvPr id="8" name="Rectangle 7">
            <a:extLst>
              <a:ext uri="{FF2B5EF4-FFF2-40B4-BE49-F238E27FC236}">
                <a16:creationId xmlns:a16="http://schemas.microsoft.com/office/drawing/2014/main" xmlns="" id="{2F39FF4D-D775-4ACD-84DF-39A13E9E7BFA}"/>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9AD4527-922F-4E52-AABD-32B323501816}"/>
              </a:ext>
            </a:extLst>
          </p:cNvPr>
          <p:cNvSpPr>
            <a:spLocks noGrp="1"/>
          </p:cNvSpPr>
          <p:nvPr>
            <p:ph type="title"/>
          </p:nvPr>
        </p:nvSpPr>
        <p:spPr>
          <a:xfrm>
            <a:off x="171975" y="2542446"/>
            <a:ext cx="2684476" cy="1834402"/>
          </a:xfrm>
        </p:spPr>
        <p:txBody>
          <a:bodyPr>
            <a:normAutofit/>
          </a:bodyPr>
          <a:lstStyle/>
          <a:p>
            <a:r>
              <a:rPr lang="en-US" sz="2400" dirty="0">
                <a:solidFill>
                  <a:schemeClr val="tx1"/>
                </a:solidFill>
                <a:latin typeface="Cambria" panose="02040503050406030204" pitchFamily="18" charset="0"/>
              </a:rPr>
              <a:t>I/II</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Unification of Gravity with Electromagnetism (GEM)</a:t>
            </a:r>
          </a:p>
        </p:txBody>
      </p:sp>
    </p:spTree>
    <p:extLst>
      <p:ext uri="{BB962C8B-B14F-4D97-AF65-F5344CB8AC3E}">
        <p14:creationId xmlns:p14="http://schemas.microsoft.com/office/powerpoint/2010/main" xmlns="" val="3798302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888380D-E3B3-471D-8AD1-90EECF219540}"/>
              </a:ext>
            </a:extLst>
          </p:cNvPr>
          <p:cNvSpPr>
            <a:spLocks noGrp="1"/>
          </p:cNvSpPr>
          <p:nvPr>
            <p:ph idx="1"/>
          </p:nvPr>
        </p:nvSpPr>
        <p:spPr/>
        <p:txBody>
          <a:bodyPr/>
          <a:lstStyle/>
          <a:p>
            <a:pPr marL="0" indent="0" algn="r">
              <a:buNone/>
            </a:pPr>
            <a:endParaRPr lang="en-US" dirty="0">
              <a:solidFill>
                <a:schemeClr val="tx1"/>
              </a:solidFill>
              <a:latin typeface="Cambria" panose="02040503050406030204" pitchFamily="18" charset="0"/>
            </a:endParaRPr>
          </a:p>
          <a:p>
            <a:pPr marL="0" indent="0" algn="r">
              <a:buNone/>
            </a:pPr>
            <a:endParaRPr lang="en-US" dirty="0">
              <a:solidFill>
                <a:schemeClr val="tx1"/>
              </a:solidFill>
              <a:latin typeface="Cambria" panose="02040503050406030204" pitchFamily="18" charset="0"/>
            </a:endParaRPr>
          </a:p>
          <a:p>
            <a:pPr marL="0" indent="0" algn="r">
              <a:buNone/>
            </a:pPr>
            <a:endParaRPr lang="en-US" dirty="0">
              <a:solidFill>
                <a:schemeClr val="tx1"/>
              </a:solidFill>
              <a:latin typeface="Cambria" panose="02040503050406030204" pitchFamily="18" charset="0"/>
            </a:endParaRPr>
          </a:p>
          <a:p>
            <a:pPr marL="0" indent="0" algn="r">
              <a:buNone/>
            </a:pPr>
            <a:endParaRPr lang="en-US" dirty="0">
              <a:solidFill>
                <a:schemeClr val="tx1"/>
              </a:solidFill>
              <a:latin typeface="Cambria" panose="02040503050406030204" pitchFamily="18" charset="0"/>
            </a:endParaRPr>
          </a:p>
          <a:p>
            <a:pPr marL="0" indent="0" algn="r">
              <a:buNone/>
            </a:pPr>
            <a:endParaRPr lang="en-US" dirty="0">
              <a:solidFill>
                <a:schemeClr val="tx1"/>
              </a:solidFill>
              <a:latin typeface="Cambria" panose="02040503050406030204" pitchFamily="18" charset="0"/>
            </a:endParaRPr>
          </a:p>
          <a:p>
            <a:pPr marL="0" indent="0" algn="r">
              <a:buNone/>
            </a:pPr>
            <a:r>
              <a:rPr lang="en-US" dirty="0">
                <a:solidFill>
                  <a:schemeClr val="tx1"/>
                </a:solidFill>
                <a:latin typeface="Cambria" panose="02040503050406030204" pitchFamily="18" charset="0"/>
              </a:rPr>
              <a:t> </a:t>
            </a:r>
          </a:p>
        </p:txBody>
      </p:sp>
      <p:sp>
        <p:nvSpPr>
          <p:cNvPr id="4" name="Date Placeholder 3">
            <a:extLst>
              <a:ext uri="{FF2B5EF4-FFF2-40B4-BE49-F238E27FC236}">
                <a16:creationId xmlns:a16="http://schemas.microsoft.com/office/drawing/2014/main" xmlns="" id="{F3594362-F585-409C-8A04-D6284C9FBBB4}"/>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983AFCCB-8618-4011-99BF-039B4ED9AE86}"/>
              </a:ext>
            </a:extLst>
          </p:cNvPr>
          <p:cNvSpPr>
            <a:spLocks noGrp="1"/>
          </p:cNvSpPr>
          <p:nvPr>
            <p:ph type="sldNum" sz="quarter" idx="12"/>
          </p:nvPr>
        </p:nvSpPr>
        <p:spPr>
          <a:xfrm>
            <a:off x="10661073" y="6492875"/>
            <a:ext cx="1530927" cy="365125"/>
          </a:xfrm>
        </p:spPr>
        <p:txBody>
          <a:bodyPr/>
          <a:lstStyle/>
          <a:p>
            <a:fld id="{4FAB73BC-B049-4115-A692-8D63A059BFB8}" type="slidenum">
              <a:rPr lang="en-US" b="1" smtClean="0">
                <a:solidFill>
                  <a:schemeClr val="tx1"/>
                </a:solidFill>
                <a:latin typeface="Cambria" panose="02040503050406030204" pitchFamily="18" charset="0"/>
              </a:rPr>
              <a:pPr/>
              <a:t>29</a:t>
            </a:fld>
            <a:endParaRPr lang="en-US" b="1" dirty="0">
              <a:solidFill>
                <a:schemeClr val="tx1"/>
              </a:solidFill>
              <a:latin typeface="Cambria" panose="02040503050406030204" pitchFamily="18" charset="0"/>
            </a:endParaRPr>
          </a:p>
        </p:txBody>
      </p:sp>
      <mc:AlternateContent xmlns:mc="http://schemas.openxmlformats.org/markup-compatibility/2006">
        <mc:Choice xmlns:a14="http://schemas.microsoft.com/office/drawing/2010/main" xmlns="" Requires="a14">
          <p:sp>
            <p:nvSpPr>
              <p:cNvPr id="8" name="Content Placeholder 2">
                <a:extLst>
                  <a:ext uri="{FF2B5EF4-FFF2-40B4-BE49-F238E27FC236}">
                    <a16:creationId xmlns:a16="http://schemas.microsoft.com/office/drawing/2014/main" id="{BD561595-69DD-41DF-8C8F-509CB4B5E0D2}"/>
                  </a:ext>
                </a:extLst>
              </p:cNvPr>
              <p:cNvSpPr txBox="1">
                <a:spLocks/>
              </p:cNvSpPr>
              <p:nvPr/>
            </p:nvSpPr>
            <p:spPr>
              <a:xfrm>
                <a:off x="3673055" y="1407114"/>
                <a:ext cx="7315200" cy="4043764"/>
              </a:xfrm>
              <a:prstGeom prst="rect">
                <a:avLst/>
              </a:prstGeom>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lnSpc>
                    <a:spcPct val="100000"/>
                  </a:lnSpc>
                  <a:buFont typeface="Wingdings 2" pitchFamily="18" charset="2"/>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𝑇</m:t>
                      </m:r>
                      <m:r>
                        <a:rPr lang="en-US" b="0" i="1" smtClean="0">
                          <a:solidFill>
                            <a:schemeClr val="tx1"/>
                          </a:solidFill>
                          <a:latin typeface="Cambria Math" panose="02040503050406030204" pitchFamily="18" charset="0"/>
                        </a:rPr>
                        <m:t>=2</m:t>
                      </m:r>
                      <m:r>
                        <m:rPr>
                          <m:sty m:val="p"/>
                        </m:rPr>
                        <a:rPr lang="el-GR" b="0" i="1" smtClean="0">
                          <a:solidFill>
                            <a:schemeClr val="tx1"/>
                          </a:solidFill>
                          <a:latin typeface="Cambria Math" panose="02040503050406030204" pitchFamily="18" charset="0"/>
                        </a:rPr>
                        <m:t>π</m:t>
                      </m:r>
                      <m:rad>
                        <m:radPr>
                          <m:degHide m:val="on"/>
                          <m:ctrlPr>
                            <a:rPr lang="el-GR" b="0" i="1" smtClean="0">
                              <a:solidFill>
                                <a:schemeClr val="tx1"/>
                              </a:solidFill>
                              <a:latin typeface="Cambria Math" panose="02040503050406030204" pitchFamily="18" charset="0"/>
                            </a:rPr>
                          </m:ctrlPr>
                        </m:radPr>
                        <m:deg/>
                        <m:e>
                          <m:f>
                            <m:fPr>
                              <m:ctrlPr>
                                <a:rPr lang="el-GR"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𝑚𝑙</m:t>
                              </m:r>
                            </m:num>
                            <m:den>
                              <m:r>
                                <a:rPr lang="en-US" b="0" i="1" smtClean="0">
                                  <a:solidFill>
                                    <a:schemeClr val="tx1"/>
                                  </a:solidFill>
                                  <a:latin typeface="Cambria Math" panose="02040503050406030204" pitchFamily="18" charset="0"/>
                                </a:rPr>
                                <m:t>𝑚𝑔</m:t>
                              </m:r>
                            </m:den>
                          </m:f>
                        </m:e>
                      </m:rad>
                    </m:oMath>
                  </m:oMathPara>
                </a14:m>
                <a:endParaRPr lang="en-US" b="0" dirty="0">
                  <a:solidFill>
                    <a:schemeClr val="tx1"/>
                  </a:solidFill>
                  <a:latin typeface="Cambria" panose="02040503050406030204" pitchFamily="18" charset="0"/>
                </a:endParaRPr>
              </a:p>
              <a:p>
                <a:pPr marL="0" indent="0" algn="ctr">
                  <a:lnSpc>
                    <a:spcPct val="100000"/>
                  </a:lnSpc>
                  <a:buFont typeface="Wingdings 2" pitchFamily="18" charset="2"/>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𝑇</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𝜋</m:t>
                      </m:r>
                      <m:rad>
                        <m:radPr>
                          <m:degHide m:val="on"/>
                          <m:ctrlPr>
                            <a:rPr lang="en-US" b="0" i="1" smtClean="0">
                              <a:solidFill>
                                <a:schemeClr val="tx1"/>
                              </a:solidFill>
                              <a:latin typeface="Cambria Math" panose="02040503050406030204" pitchFamily="18" charset="0"/>
                              <a:ea typeface="Cambria Math" panose="02040503050406030204" pitchFamily="18" charset="0"/>
                            </a:rPr>
                          </m:ctrlPr>
                        </m:radPr>
                        <m:deg/>
                        <m:e>
                          <m:f>
                            <m:fPr>
                              <m:ctrlPr>
                                <a:rPr lang="en-US" b="0" i="1" smtClean="0">
                                  <a:solidFill>
                                    <a:schemeClr val="tx1"/>
                                  </a:solidFill>
                                  <a:latin typeface="Cambria Math" panose="02040503050406030204" pitchFamily="18" charset="0"/>
                                  <a:ea typeface="Cambria Math" panose="02040503050406030204" pitchFamily="18" charset="0"/>
                                </a:rPr>
                              </m:ctrlPr>
                            </m:fPr>
                            <m:num>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𝑞</m:t>
                                  </m:r>
                                </m:e>
                                <m:sup>
                                  <m:r>
                                    <a:rPr lang="en-US" b="0" i="1" smtClean="0">
                                      <a:solidFill>
                                        <a:schemeClr val="tx1"/>
                                      </a:solidFill>
                                      <a:latin typeface="Cambria Math" panose="02040503050406030204" pitchFamily="18" charset="0"/>
                                      <a:ea typeface="Cambria Math" panose="02040503050406030204" pitchFamily="18" charset="0"/>
                                    </a:rPr>
                                    <m:t>2</m:t>
                                  </m:r>
                                </m:sup>
                              </m:sSup>
                            </m:num>
                            <m:den>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𝐼</m:t>
                                  </m:r>
                                </m:e>
                                <m:sup>
                                  <m:r>
                                    <a:rPr lang="en-US" b="0" i="1" smtClean="0">
                                      <a:solidFill>
                                        <a:schemeClr val="tx1"/>
                                      </a:solidFill>
                                      <a:latin typeface="Cambria Math" panose="02040503050406030204" pitchFamily="18" charset="0"/>
                                      <a:ea typeface="Cambria Math" panose="02040503050406030204" pitchFamily="18" charset="0"/>
                                    </a:rPr>
                                    <m:t>2</m:t>
                                  </m:r>
                                </m:sup>
                              </m:sSup>
                            </m:den>
                          </m:f>
                        </m:e>
                      </m:rad>
                    </m:oMath>
                  </m:oMathPara>
                </a14:m>
                <a:endParaRPr lang="en-US" b="0" dirty="0">
                  <a:solidFill>
                    <a:schemeClr val="tx1"/>
                  </a:solidFill>
                  <a:latin typeface="Cambria" panose="02040503050406030204" pitchFamily="18" charset="0"/>
                  <a:ea typeface="Cambria Math"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ea typeface="Cambria Math" panose="02040503050406030204" pitchFamily="18" charset="0"/>
                        </a:rPr>
                        <m:t>𝜋</m:t>
                      </m:r>
                      <m:f>
                        <m:fPr>
                          <m:ctrlPr>
                            <a:rPr lang="en-US"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𝑞</m:t>
                          </m:r>
                        </m:num>
                        <m:den>
                          <m:r>
                            <a:rPr lang="en-US" b="0" i="1" smtClean="0">
                              <a:solidFill>
                                <a:schemeClr val="tx1"/>
                              </a:solidFill>
                              <a:latin typeface="Cambria Math" panose="02040503050406030204" pitchFamily="18" charset="0"/>
                              <a:ea typeface="Cambria Math" panose="02040503050406030204" pitchFamily="18" charset="0"/>
                            </a:rPr>
                            <m:t>𝐼</m:t>
                          </m:r>
                        </m:den>
                      </m:f>
                    </m:oMath>
                  </m:oMathPara>
                </a14:m>
                <a:endParaRPr lang="en-US" dirty="0">
                  <a:solidFill>
                    <a:schemeClr val="tx1"/>
                  </a:solidFill>
                  <a:latin typeface="Cambria" panose="02040503050406030204" pitchFamily="18" charset="0"/>
                  <a:ea typeface="Cambria Math"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𝑞</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𝐼</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𝑇</m:t>
                      </m:r>
                    </m:oMath>
                  </m:oMathPara>
                </a14:m>
                <a:endParaRPr lang="en-US" dirty="0">
                  <a:solidFill>
                    <a:schemeClr val="tx1"/>
                  </a:solidFill>
                  <a:latin typeface="Cambria" panose="02040503050406030204" pitchFamily="18" charset="0"/>
                </a:endParaRPr>
              </a:p>
              <a:p>
                <a:pPr marL="0" indent="0" algn="ctr">
                  <a:lnSpc>
                    <a:spcPct val="100000"/>
                  </a:lnSpc>
                  <a:buNone/>
                </a:pPr>
                <a:endParaRPr lang="en-US" dirty="0">
                  <a:solidFill>
                    <a:schemeClr val="tx1"/>
                  </a:solidFill>
                  <a:latin typeface="Cambria" panose="02040503050406030204" pitchFamily="18" charset="0"/>
                </a:endParaRPr>
              </a:p>
              <a:p>
                <a:pPr marL="0" indent="0" algn="ctr">
                  <a:lnSpc>
                    <a:spcPct val="100000"/>
                  </a:lnSpc>
                  <a:buNone/>
                </a:pPr>
                <a:r>
                  <a:rPr lang="en-US" dirty="0">
                    <a:solidFill>
                      <a:schemeClr val="tx1"/>
                    </a:solidFill>
                    <a:latin typeface="Cambria" panose="02040503050406030204" pitchFamily="18" charset="0"/>
                  </a:rPr>
                  <a:t>I was born in the year Feynman uttered the apologies for the units of energy. Now, I have solved the problem at the swing of a pendulum.</a:t>
                </a:r>
              </a:p>
            </p:txBody>
          </p:sp>
        </mc:Choice>
        <mc:Fallback>
          <p:sp>
            <p:nvSpPr>
              <p:cNvPr id="8" name="Content Placeholder 2">
                <a:extLst>
                  <a:ext uri="{FF2B5EF4-FFF2-40B4-BE49-F238E27FC236}">
                    <a16:creationId xmlns:a16="http://schemas.microsoft.com/office/drawing/2014/main" xmlns="" xmlns:a14="http://schemas.microsoft.com/office/drawing/2010/main" id="{BD561595-69DD-41DF-8C8F-509CB4B5E0D2}"/>
                  </a:ext>
                </a:extLst>
              </p:cNvPr>
              <p:cNvSpPr txBox="1">
                <a:spLocks noRot="1" noChangeAspect="1" noMove="1" noResize="1" noEditPoints="1" noAdjustHandles="1" noChangeArrowheads="1" noChangeShapeType="1" noTextEdit="1"/>
              </p:cNvSpPr>
              <p:nvPr/>
            </p:nvSpPr>
            <p:spPr>
              <a:xfrm>
                <a:off x="3673055" y="1407114"/>
                <a:ext cx="7315200" cy="4043764"/>
              </a:xfrm>
              <a:prstGeom prst="rect">
                <a:avLst/>
              </a:prstGeom>
              <a:blipFill>
                <a:blip r:embed="rId3" cstate="print"/>
                <a:stretch>
                  <a:fillRect r="-667"/>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045DB05E-190B-4F4F-A949-3B43FB72FF11}"/>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9AD4527-922F-4E52-AABD-32B323501816}"/>
              </a:ext>
            </a:extLst>
          </p:cNvPr>
          <p:cNvSpPr>
            <a:spLocks noGrp="1"/>
          </p:cNvSpPr>
          <p:nvPr>
            <p:ph type="title"/>
          </p:nvPr>
        </p:nvSpPr>
        <p:spPr>
          <a:xfrm>
            <a:off x="193571" y="2367645"/>
            <a:ext cx="2641284" cy="2122702"/>
          </a:xfrm>
        </p:spPr>
        <p:txBody>
          <a:bodyPr>
            <a:normAutofit/>
          </a:bodyPr>
          <a:lstStyle/>
          <a:p>
            <a:r>
              <a:rPr lang="en-US" sz="2400" dirty="0">
                <a:solidFill>
                  <a:schemeClr val="tx1"/>
                </a:solidFill>
                <a:latin typeface="Cambria" panose="02040503050406030204" pitchFamily="18" charset="0"/>
              </a:rPr>
              <a:t>II/II</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Unification of Gravity with Electromagnetism (GEM)</a:t>
            </a:r>
          </a:p>
        </p:txBody>
      </p:sp>
    </p:spTree>
    <p:extLst>
      <p:ext uri="{BB962C8B-B14F-4D97-AF65-F5344CB8AC3E}">
        <p14:creationId xmlns:p14="http://schemas.microsoft.com/office/powerpoint/2010/main" xmlns="" val="235020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58EAA893-F501-4A75-A392-B5DD6AF02A82}"/>
                  </a:ext>
                </a:extLst>
              </p:cNvPr>
              <p:cNvSpPr>
                <a:spLocks noGrp="1"/>
              </p:cNvSpPr>
              <p:nvPr>
                <p:ph idx="1"/>
              </p:nvPr>
            </p:nvSpPr>
            <p:spPr>
              <a:xfrm>
                <a:off x="3532262" y="782315"/>
                <a:ext cx="7481037" cy="5352134"/>
              </a:xfrm>
            </p:spPr>
            <p:txBody>
              <a:bodyPr>
                <a:normAutofit fontScale="92500"/>
              </a:bodyPr>
              <a:lstStyle/>
              <a:p>
                <a:pPr indent="0" algn="just" eaLnBrk="0" fontAlgn="base" hangingPunct="0">
                  <a:spcBef>
                    <a:spcPct val="0"/>
                  </a:spcBef>
                  <a:spcAft>
                    <a:spcPct val="0"/>
                  </a:spcAft>
                  <a:buNone/>
                </a:pPr>
                <a:r>
                  <a:rPr lang="en-US" sz="2600" dirty="0">
                    <a:solidFill>
                      <a:schemeClr val="tx1"/>
                    </a:solidFill>
                    <a:latin typeface="Cambria" panose="02040503050406030204" pitchFamily="18" charset="0"/>
                    <a:ea typeface="Calibri" pitchFamily="34" charset="0"/>
                    <a:cs typeface="Courier New" pitchFamily="49" charset="0"/>
                  </a:rPr>
                  <a:t>You took a very imaginative, most intuitive, and quite coincidental step in equation 1 on page 2 of your paper. In taking this step you achieved the same result that Einstein did in applying the equivalence principle and equating the gravitational potential energy to the  mass-energy equivalence m</a:t>
                </a:r>
                <a14:m>
                  <m:oMath xmlns:m="http://schemas.openxmlformats.org/officeDocument/2006/math">
                    <m:sSup>
                      <m:sSupPr>
                        <m:ctrlPr>
                          <a:rPr lang="en-US" sz="2600" i="1" smtClean="0">
                            <a:solidFill>
                              <a:schemeClr val="tx1"/>
                            </a:solidFill>
                            <a:latin typeface="Cambria Math" panose="02040503050406030204" pitchFamily="18" charset="0"/>
                            <a:cs typeface="Courier New" pitchFamily="49" charset="0"/>
                          </a:rPr>
                        </m:ctrlPr>
                      </m:sSupPr>
                      <m:e>
                        <m:r>
                          <m:rPr>
                            <m:sty m:val="p"/>
                          </m:rPr>
                          <a:rPr lang="en-US" sz="2600" b="0" i="0" smtClean="0">
                            <a:solidFill>
                              <a:schemeClr val="tx1"/>
                            </a:solidFill>
                            <a:latin typeface="Cambria Math" panose="02040503050406030204" pitchFamily="18" charset="0"/>
                            <a:cs typeface="Courier New" pitchFamily="49" charset="0"/>
                          </a:rPr>
                          <m:t>c</m:t>
                        </m:r>
                      </m:e>
                      <m:sup>
                        <m:r>
                          <a:rPr lang="en-US" sz="2600" b="0" i="0" smtClean="0">
                            <a:solidFill>
                              <a:schemeClr val="tx1"/>
                            </a:solidFill>
                            <a:latin typeface="Cambria Math" panose="02040503050406030204" pitchFamily="18" charset="0"/>
                            <a:cs typeface="Courier New" pitchFamily="49" charset="0"/>
                          </a:rPr>
                          <m:t>2</m:t>
                        </m:r>
                      </m:sup>
                    </m:sSup>
                  </m:oMath>
                </a14:m>
                <a:r>
                  <a:rPr lang="en-US" sz="2600" dirty="0">
                    <a:solidFill>
                      <a:schemeClr val="tx1"/>
                    </a:solidFill>
                    <a:latin typeface="Cambria" panose="02040503050406030204" pitchFamily="18" charset="0"/>
                    <a:ea typeface="Calibri" pitchFamily="34" charset="0"/>
                    <a:cs typeface="Courier New" pitchFamily="49" charset="0"/>
                  </a:rPr>
                  <a:t> in his first step in deriving the GRT.</a:t>
                </a:r>
                <a:endParaRPr lang="en-US" sz="2600" dirty="0">
                  <a:solidFill>
                    <a:schemeClr val="tx1"/>
                  </a:solidFill>
                  <a:latin typeface="Cambria" panose="02040503050406030204" pitchFamily="18" charset="0"/>
                  <a:cs typeface="Arial" pitchFamily="34" charset="0"/>
                </a:endParaRPr>
              </a:p>
              <a:p>
                <a:pPr indent="0" algn="r" eaLnBrk="0" fontAlgn="base" hangingPunct="0">
                  <a:spcBef>
                    <a:spcPct val="0"/>
                  </a:spcBef>
                  <a:spcAft>
                    <a:spcPct val="0"/>
                  </a:spcAft>
                  <a:buNone/>
                </a:pPr>
                <a:r>
                  <a:rPr lang="en-US" i="1" dirty="0">
                    <a:solidFill>
                      <a:schemeClr val="tx1"/>
                    </a:solidFill>
                    <a:latin typeface="Cambria" panose="02040503050406030204" pitchFamily="18" charset="0"/>
                    <a:ea typeface="Calibri" pitchFamily="34" charset="0"/>
                    <a:cs typeface="Courier New" pitchFamily="49" charset="0"/>
                  </a:rPr>
                  <a:t>						</a:t>
                </a:r>
                <a:r>
                  <a:rPr lang="en-US" sz="2600" dirty="0">
                    <a:solidFill>
                      <a:schemeClr val="tx1"/>
                    </a:solidFill>
                    <a:latin typeface="Cambria" panose="02040503050406030204" pitchFamily="18" charset="0"/>
                    <a:ea typeface="Calibri" pitchFamily="34" charset="0"/>
                    <a:cs typeface="Courier New" pitchFamily="49" charset="0"/>
                  </a:rPr>
                  <a:t>Bob </a:t>
                </a:r>
                <a:r>
                  <a:rPr lang="en-US" sz="2600" dirty="0" err="1">
                    <a:solidFill>
                      <a:schemeClr val="tx1"/>
                    </a:solidFill>
                    <a:latin typeface="Cambria" panose="02040503050406030204" pitchFamily="18" charset="0"/>
                    <a:ea typeface="Calibri" pitchFamily="34" charset="0"/>
                    <a:cs typeface="Courier New" pitchFamily="49" charset="0"/>
                  </a:rPr>
                  <a:t>Heaston</a:t>
                </a:r>
                <a:endParaRPr lang="en-US" sz="2600" dirty="0">
                  <a:solidFill>
                    <a:schemeClr val="tx1"/>
                  </a:solidFill>
                  <a:latin typeface="Cambria" panose="02040503050406030204" pitchFamily="18" charset="0"/>
                  <a:ea typeface="Calibri" pitchFamily="34" charset="0"/>
                  <a:cs typeface="Courier New" pitchFamily="49" charset="0"/>
                </a:endParaRPr>
              </a:p>
              <a:p>
                <a:pPr indent="0" algn="r" eaLnBrk="0" fontAlgn="base" hangingPunct="0">
                  <a:spcBef>
                    <a:spcPct val="0"/>
                  </a:spcBef>
                  <a:spcAft>
                    <a:spcPct val="0"/>
                  </a:spcAft>
                  <a:buNone/>
                </a:pPr>
                <a:r>
                  <a:rPr lang="en-US" sz="2600" dirty="0">
                    <a:solidFill>
                      <a:schemeClr val="tx1"/>
                    </a:solidFill>
                    <a:latin typeface="Cambria" panose="02040503050406030204" pitchFamily="18" charset="0"/>
                    <a:cs typeface="Courier New" pitchFamily="49" charset="0"/>
                  </a:rPr>
                  <a:t>Senior Rocket Scientist NASA</a:t>
                </a:r>
              </a:p>
              <a:p>
                <a:pPr indent="0" algn="r" eaLnBrk="0" fontAlgn="base" hangingPunct="0">
                  <a:spcBef>
                    <a:spcPct val="0"/>
                  </a:spcBef>
                  <a:spcAft>
                    <a:spcPct val="0"/>
                  </a:spcAft>
                  <a:buNone/>
                </a:pPr>
                <a:endParaRPr lang="en-US" dirty="0">
                  <a:solidFill>
                    <a:schemeClr val="tx1"/>
                  </a:solidFill>
                  <a:latin typeface="Cambria" panose="02040503050406030204" pitchFamily="18" charset="0"/>
                  <a:cs typeface="Arial" pitchFamily="34" charset="0"/>
                </a:endParaRPr>
              </a:p>
              <a:p>
                <a:pPr marL="0" indent="0" algn="ctr">
                  <a:buNone/>
                </a:pPr>
                <a:r>
                  <a:rPr lang="en-US" sz="2600" dirty="0">
                    <a:solidFill>
                      <a:schemeClr val="tx1"/>
                    </a:solidFill>
                    <a:latin typeface="Cambria" panose="02040503050406030204" pitchFamily="18" charset="0"/>
                  </a:rPr>
                  <a:t>The 186-ether mass</a:t>
                </a:r>
              </a:p>
              <a:p>
                <a:pPr marL="0" indent="0" algn="ctr">
                  <a:buNone/>
                </a:pPr>
                <a:endParaRPr lang="en-US" sz="300" dirty="0">
                  <a:solidFill>
                    <a:schemeClr val="tx1"/>
                  </a:solidFill>
                  <a:latin typeface="Cambria"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sz="2600" b="0" i="1" smtClean="0">
                          <a:solidFill>
                            <a:schemeClr val="tx1"/>
                          </a:solidFill>
                          <a:latin typeface="Cambria Math" panose="02040503050406030204" pitchFamily="18" charset="0"/>
                        </a:rPr>
                        <m:t>𝐸</m:t>
                      </m:r>
                      <m:r>
                        <a:rPr lang="en-US" sz="2600" b="0" i="1" smtClean="0">
                          <a:solidFill>
                            <a:schemeClr val="tx1"/>
                          </a:solidFill>
                          <a:latin typeface="Cambria Math" panose="02040503050406030204" pitchFamily="18" charset="0"/>
                        </a:rPr>
                        <m:t>=</m:t>
                      </m:r>
                      <m:r>
                        <a:rPr lang="en-US" sz="2600" b="0" i="1" smtClean="0">
                          <a:solidFill>
                            <a:schemeClr val="tx1"/>
                          </a:solidFill>
                          <a:latin typeface="Cambria Math" panose="02040503050406030204" pitchFamily="18" charset="0"/>
                        </a:rPr>
                        <m:t>𝐺</m:t>
                      </m:r>
                      <m:f>
                        <m:fPr>
                          <m:ctrlPr>
                            <a:rPr lang="en-US" sz="2600" b="0" i="1" smtClean="0">
                              <a:solidFill>
                                <a:schemeClr val="tx1"/>
                              </a:solidFill>
                              <a:latin typeface="Cambria Math" panose="02040503050406030204" pitchFamily="18" charset="0"/>
                            </a:rPr>
                          </m:ctrlPr>
                        </m:fPr>
                        <m:num>
                          <m:r>
                            <a:rPr lang="en-US" sz="2600" b="0" i="1" smtClean="0">
                              <a:solidFill>
                                <a:schemeClr val="tx1"/>
                              </a:solidFill>
                              <a:latin typeface="Cambria Math" panose="02040503050406030204" pitchFamily="18" charset="0"/>
                            </a:rPr>
                            <m:t>𝑚𝑚</m:t>
                          </m:r>
                        </m:num>
                        <m:den>
                          <m:r>
                            <a:rPr lang="en-US" sz="2600" b="0" i="1" smtClean="0">
                              <a:solidFill>
                                <a:schemeClr val="tx1"/>
                              </a:solidFill>
                              <a:latin typeface="Cambria Math" panose="02040503050406030204" pitchFamily="18" charset="0"/>
                            </a:rPr>
                            <m:t>𝑟</m:t>
                          </m:r>
                        </m:den>
                      </m:f>
                      <m:r>
                        <a:rPr lang="en-US" sz="2600" b="0" i="1" smtClean="0">
                          <a:solidFill>
                            <a:schemeClr val="tx1"/>
                          </a:solidFill>
                          <a:latin typeface="Cambria Math" panose="02040503050406030204" pitchFamily="18" charset="0"/>
                        </a:rPr>
                        <m:t>=</m:t>
                      </m:r>
                      <m:r>
                        <a:rPr lang="en-US" sz="2600" b="0" i="1" smtClean="0">
                          <a:solidFill>
                            <a:schemeClr val="tx1"/>
                          </a:solidFill>
                          <a:latin typeface="Cambria Math" panose="02040503050406030204" pitchFamily="18" charset="0"/>
                        </a:rPr>
                        <m:t>𝑘</m:t>
                      </m:r>
                      <m:f>
                        <m:fPr>
                          <m:ctrlPr>
                            <a:rPr lang="en-US" sz="2600" b="0" i="1" smtClean="0">
                              <a:solidFill>
                                <a:schemeClr val="tx1"/>
                              </a:solidFill>
                              <a:latin typeface="Cambria Math" panose="02040503050406030204" pitchFamily="18" charset="0"/>
                            </a:rPr>
                          </m:ctrlPr>
                        </m:fPr>
                        <m:num>
                          <m:r>
                            <a:rPr lang="en-US" sz="2600" b="0" i="1" smtClean="0">
                              <a:solidFill>
                                <a:schemeClr val="tx1"/>
                              </a:solidFill>
                              <a:latin typeface="Cambria Math" panose="02040503050406030204" pitchFamily="18" charset="0"/>
                            </a:rPr>
                            <m:t>𝑒𝑒</m:t>
                          </m:r>
                        </m:num>
                        <m:den>
                          <m:r>
                            <a:rPr lang="en-US" sz="2600" b="0" i="1" smtClean="0">
                              <a:solidFill>
                                <a:schemeClr val="tx1"/>
                              </a:solidFill>
                              <a:latin typeface="Cambria Math" panose="02040503050406030204" pitchFamily="18" charset="0"/>
                            </a:rPr>
                            <m:t>𝑟</m:t>
                          </m:r>
                        </m:den>
                      </m:f>
                    </m:oMath>
                  </m:oMathPara>
                </a14:m>
                <a:endParaRPr lang="en-US" sz="2600" b="0" dirty="0">
                  <a:solidFill>
                    <a:schemeClr val="tx1"/>
                  </a:solidFill>
                  <a:latin typeface="Cambria" panose="02040503050406030204" pitchFamily="18" charset="0"/>
                  <a:ea typeface="Cambria Math" panose="02040503050406030204" pitchFamily="18" charset="0"/>
                </a:endParaRPr>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600" b="0" i="1" smtClean="0">
                          <a:solidFill>
                            <a:schemeClr val="tx1"/>
                          </a:solidFill>
                          <a:latin typeface="Cambria Math" panose="02040503050406030204" pitchFamily="18" charset="0"/>
                        </a:rPr>
                        <m:t>𝑚</m:t>
                      </m:r>
                      <m:r>
                        <a:rPr lang="en-US" sz="2600" b="0" i="1" smtClean="0">
                          <a:solidFill>
                            <a:schemeClr val="tx1"/>
                          </a:solidFill>
                          <a:latin typeface="Cambria Math" panose="02040503050406030204" pitchFamily="18" charset="0"/>
                        </a:rPr>
                        <m:t>=1.859222909×</m:t>
                      </m:r>
                      <m:sSup>
                        <m:sSupPr>
                          <m:ctrlPr>
                            <a:rPr lang="en-US" sz="2600" b="0" i="1" smtClean="0">
                              <a:solidFill>
                                <a:schemeClr val="tx1"/>
                              </a:solidFill>
                              <a:latin typeface="Cambria Math" panose="02040503050406030204" pitchFamily="18" charset="0"/>
                              <a:ea typeface="Cambria Math" panose="02040503050406030204" pitchFamily="18" charset="0"/>
                            </a:rPr>
                          </m:ctrlPr>
                        </m:sSupPr>
                        <m:e>
                          <m:r>
                            <a:rPr lang="en-US" sz="2600" b="0" i="1" smtClean="0">
                              <a:solidFill>
                                <a:schemeClr val="tx1"/>
                              </a:solidFill>
                              <a:latin typeface="Cambria Math" panose="02040503050406030204" pitchFamily="18" charset="0"/>
                              <a:ea typeface="Cambria Math" panose="02040503050406030204" pitchFamily="18" charset="0"/>
                            </a:rPr>
                            <m:t>10</m:t>
                          </m:r>
                        </m:e>
                        <m:sup>
                          <m:r>
                            <a:rPr lang="en-US" sz="2600" b="0" i="1" smtClean="0">
                              <a:solidFill>
                                <a:schemeClr val="tx1"/>
                              </a:solidFill>
                              <a:latin typeface="Cambria Math" panose="02040503050406030204" pitchFamily="18" charset="0"/>
                              <a:ea typeface="Cambria Math" panose="02040503050406030204" pitchFamily="18" charset="0"/>
                            </a:rPr>
                            <m:t>−9</m:t>
                          </m:r>
                        </m:sup>
                      </m:sSup>
                      <m:r>
                        <a:rPr lang="en-US" sz="2600" b="0" i="1" smtClean="0">
                          <a:solidFill>
                            <a:schemeClr val="tx1"/>
                          </a:solidFill>
                          <a:latin typeface="Cambria Math" panose="02040503050406030204" pitchFamily="18" charset="0"/>
                          <a:ea typeface="Cambria Math" panose="02040503050406030204" pitchFamily="18" charset="0"/>
                        </a:rPr>
                        <m:t> </m:t>
                      </m:r>
                      <m:r>
                        <a:rPr lang="en-US" sz="2600" b="0" i="1" smtClean="0">
                          <a:solidFill>
                            <a:schemeClr val="tx1"/>
                          </a:solidFill>
                          <a:latin typeface="Cambria Math" panose="02040503050406030204" pitchFamily="18" charset="0"/>
                          <a:ea typeface="Cambria Math" panose="02040503050406030204" pitchFamily="18" charset="0"/>
                        </a:rPr>
                        <m:t>𝑘𝑔</m:t>
                      </m:r>
                    </m:oMath>
                  </m:oMathPara>
                </a14:m>
                <a:endParaRPr lang="en-US" sz="2600" b="0" dirty="0">
                  <a:solidFill>
                    <a:schemeClr val="tx1"/>
                  </a:solidFill>
                  <a:latin typeface="Cambria" panose="02040503050406030204" pitchFamily="18" charset="0"/>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xmlns="" xmlns:a14="http://schemas.microsoft.com/office/drawing/2010/main" id="{58EAA893-F501-4A75-A392-B5DD6AF02A82}"/>
                  </a:ext>
                </a:extLst>
              </p:cNvPr>
              <p:cNvSpPr>
                <a:spLocks noGrp="1" noRot="1" noChangeAspect="1" noMove="1" noResize="1" noEditPoints="1" noAdjustHandles="1" noChangeArrowheads="1" noChangeShapeType="1" noTextEdit="1"/>
              </p:cNvSpPr>
              <p:nvPr>
                <p:ph idx="1"/>
              </p:nvPr>
            </p:nvSpPr>
            <p:spPr>
              <a:xfrm>
                <a:off x="3532262" y="782315"/>
                <a:ext cx="7481037" cy="5352134"/>
              </a:xfrm>
              <a:blipFill>
                <a:blip r:embed="rId2" cstate="print"/>
                <a:stretch>
                  <a:fillRect t="-1595" r="-12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83776EA3-874E-4EBE-8F8A-F4E889B48F25}"/>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7A335141-53D3-432E-BD01-20AF61ED6101}"/>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3</a:t>
            </a:fld>
            <a:endParaRPr lang="en-US"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xmlns="" id="{ECF94EEA-A283-49DA-8121-BC5FD721FB7C}"/>
              </a:ext>
            </a:extLst>
          </p:cNvPr>
          <p:cNvSpPr/>
          <p:nvPr/>
        </p:nvSpPr>
        <p:spPr>
          <a:xfrm>
            <a:off x="0" y="723550"/>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6019BE6-039F-4155-866C-7E82B021AA6F}"/>
              </a:ext>
            </a:extLst>
          </p:cNvPr>
          <p:cNvSpPr>
            <a:spLocks noGrp="1"/>
          </p:cNvSpPr>
          <p:nvPr>
            <p:ph type="title"/>
          </p:nvPr>
        </p:nvSpPr>
        <p:spPr>
          <a:xfrm>
            <a:off x="0" y="2795600"/>
            <a:ext cx="3028426" cy="1325563"/>
          </a:xfrm>
        </p:spPr>
        <p:txBody>
          <a:bodyPr>
            <a:normAutofit/>
          </a:bodyPr>
          <a:lstStyle/>
          <a:p>
            <a:pPr algn="ctr"/>
            <a:r>
              <a:rPr lang="en-US" sz="2600" dirty="0">
                <a:latin typeface="Cambria" panose="02040503050406030204" pitchFamily="18" charset="0"/>
              </a:rPr>
              <a:t>The Assumption</a:t>
            </a:r>
          </a:p>
        </p:txBody>
      </p:sp>
    </p:spTree>
    <p:extLst>
      <p:ext uri="{BB962C8B-B14F-4D97-AF65-F5344CB8AC3E}">
        <p14:creationId xmlns:p14="http://schemas.microsoft.com/office/powerpoint/2010/main" xmlns="" val="571124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30</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3545"/>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0" y="2136332"/>
            <a:ext cx="3028425" cy="2585323"/>
          </a:xfrm>
          <a:prstGeom prst="rect">
            <a:avLst/>
          </a:prstGeom>
          <a:noFill/>
        </p:spPr>
        <p:txBody>
          <a:bodyPr wrap="square" rtlCol="0">
            <a:spAutoFit/>
          </a:bodyPr>
          <a:lstStyle/>
          <a:p>
            <a:pPr lvl="0" algn="ctr"/>
            <a:r>
              <a:rPr lang="en-US" sz="2400" dirty="0">
                <a:latin typeface="Cambria" panose="02040503050406030204" pitchFamily="18" charset="0"/>
                <a:ea typeface="Cambria" panose="02040503050406030204" pitchFamily="18" charset="0"/>
              </a:rPr>
              <a:t>INVOLUTION</a:t>
            </a:r>
          </a:p>
          <a:p>
            <a:pPr lvl="0" algn="ctr"/>
            <a:endParaRPr lang="en-US" sz="1400" dirty="0">
              <a:latin typeface="Cambria" panose="02040503050406030204" pitchFamily="18" charset="0"/>
              <a:ea typeface="Cambria" panose="02040503050406030204" pitchFamily="18" charset="0"/>
            </a:endParaRPr>
          </a:p>
          <a:p>
            <a:pPr lvl="0" algn="ctr"/>
            <a:r>
              <a:rPr lang="en-US" sz="2400" dirty="0">
                <a:latin typeface="Cambria" panose="02040503050406030204" pitchFamily="18" charset="0"/>
                <a:ea typeface="Cambria" panose="02040503050406030204" pitchFamily="18" charset="0"/>
              </a:rPr>
              <a:t>Schwarzschild Radius</a:t>
            </a:r>
          </a:p>
          <a:p>
            <a:pPr lvl="0" algn="ctr"/>
            <a:endParaRPr lang="en-US" sz="1400" b="1" dirty="0">
              <a:latin typeface="Cambria" panose="02040503050406030204" pitchFamily="18" charset="0"/>
              <a:ea typeface="Cambria" panose="02040503050406030204" pitchFamily="18" charset="0"/>
            </a:endParaRPr>
          </a:p>
          <a:p>
            <a:pPr lvl="0" algn="ctr"/>
            <a:r>
              <a:rPr lang="en-US" sz="2400" b="1" dirty="0">
                <a:latin typeface="Cambria" panose="02040503050406030204" pitchFamily="18" charset="0"/>
                <a:ea typeface="Cambria" panose="02040503050406030204" pitchFamily="18" charset="0"/>
              </a:rPr>
              <a:t>Black Holes</a:t>
            </a:r>
          </a:p>
          <a:p>
            <a:pPr lvl="0" algn="ctr"/>
            <a:endParaRPr lang="en-US" sz="1400" b="1" dirty="0">
              <a:latin typeface="Cambria" panose="02040503050406030204" pitchFamily="18" charset="0"/>
              <a:ea typeface="Cambria" panose="02040503050406030204" pitchFamily="18" charset="0"/>
            </a:endParaRPr>
          </a:p>
          <a:p>
            <a:pPr lvl="0" algn="ctr"/>
            <a:r>
              <a:rPr lang="en-US" sz="2400" b="1" dirty="0">
                <a:latin typeface="Cambria" panose="02040503050406030204" pitchFamily="18" charset="0"/>
                <a:ea typeface="Cambria" panose="02040503050406030204" pitchFamily="18" charset="0"/>
              </a:rPr>
              <a:t>Matter reverts to Ether</a:t>
            </a:r>
            <a:endParaRPr lang="en-US" sz="240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301068" y="1422004"/>
                <a:ext cx="8535799" cy="4013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𝑠𝑐h</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𝐺𝑀</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m:oMathPara>
                </a14:m>
                <a:endParaRPr lang="en-US" dirty="0"/>
              </a:p>
              <a:p>
                <a:endParaRPr lang="en-US" i="1"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For</m:t>
                          </m:r>
                          <m:r>
                            <a:rPr lang="en-US" i="1">
                              <a:latin typeface="Cambria Math" panose="02040503050406030204" pitchFamily="18" charset="0"/>
                            </a:rPr>
                            <m:t> </m:t>
                          </m:r>
                          <m:r>
                            <m:rPr>
                              <m:sty m:val="p"/>
                            </m:rPr>
                            <a:rPr lang="en-US">
                              <a:latin typeface="Cambria Math" panose="02040503050406030204" pitchFamily="18" charset="0"/>
                            </a:rPr>
                            <m:t>an</m:t>
                          </m:r>
                          <m:r>
                            <a:rPr lang="en-US" i="1">
                              <a:latin typeface="Cambria Math" panose="02040503050406030204" pitchFamily="18" charset="0"/>
                            </a:rPr>
                            <m:t> </m:t>
                          </m:r>
                          <m:r>
                            <m:rPr>
                              <m:sty m:val="p"/>
                            </m:rPr>
                            <a:rPr lang="en-US">
                              <a:latin typeface="Cambria Math" panose="02040503050406030204" pitchFamily="18" charset="0"/>
                            </a:rPr>
                            <m:t>electron</m:t>
                          </m:r>
                          <m:r>
                            <a:rPr lang="en-US" i="1">
                              <a:latin typeface="Cambria Math" panose="02040503050406030204" pitchFamily="18" charset="0"/>
                            </a:rPr>
                            <m:t> </m:t>
                          </m:r>
                          <m:r>
                            <a:rPr lang="en-US" i="1">
                              <a:latin typeface="Cambria Math" panose="02040503050406030204" pitchFamily="18" charset="0"/>
                            </a:rPr>
                            <m:t>𝑅</m:t>
                          </m:r>
                        </m:e>
                        <m:sub>
                          <m:r>
                            <a:rPr lang="en-US" i="1">
                              <a:latin typeface="Cambria Math" panose="02040503050406030204" pitchFamily="18" charset="0"/>
                            </a:rPr>
                            <m:t>𝑠𝑐h</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2×6.6742×</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−11</m:t>
                              </m:r>
                            </m:sup>
                          </m:sSup>
                          <m:r>
                            <a:rPr lang="en-US" i="1">
                              <a:latin typeface="Cambria Math" panose="02040503050406030204" pitchFamily="18" charset="0"/>
                            </a:rPr>
                            <m:t>×9.1093826×</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−31</m:t>
                              </m:r>
                            </m:sup>
                          </m:sSup>
                        </m:num>
                        <m:den>
                          <m:r>
                            <a:rPr lang="en-US" i="1">
                              <a:latin typeface="Cambria Math" panose="02040503050406030204" pitchFamily="18" charset="0"/>
                            </a:rPr>
                            <m:t>(2.99792458×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den>
                      </m:f>
                    </m:oMath>
                  </m:oMathPara>
                </a14:m>
                <a:endParaRPr lang="en-US" dirty="0"/>
              </a:p>
              <a:p>
                <a:endParaRPr lang="en-US" i="1"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𝑠𝑐h</m:t>
                          </m:r>
                        </m:sub>
                      </m:sSub>
                      <m:r>
                        <a:rPr lang="en-US" i="1">
                          <a:latin typeface="Cambria Math" panose="02040503050406030204" pitchFamily="18" charset="0"/>
                        </a:rPr>
                        <m:t>=1.35293442×</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−57</m:t>
                          </m:r>
                        </m:sup>
                      </m:sSup>
                      <m:r>
                        <a:rPr lang="en-US" i="1">
                          <a:latin typeface="Cambria Math" panose="02040503050406030204" pitchFamily="18" charset="0"/>
                        </a:rPr>
                        <m:t>𝑚</m:t>
                      </m:r>
                      <m:r>
                        <a:rPr lang="en-US" i="1">
                          <a:latin typeface="Cambria Math" panose="02040503050406030204" pitchFamily="18" charset="0"/>
                        </a:rPr>
                        <m:t> </m:t>
                      </m:r>
                      <m:f>
                        <m:fPr>
                          <m:type m:val="lin"/>
                          <m:ctrlPr>
                            <a:rPr lang="en-US"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𝑀</m:t>
                          </m:r>
                        </m:num>
                        <m:den>
                          <m:r>
                            <a:rPr lang="en-US" i="1">
                              <a:latin typeface="Cambria Math" panose="02040503050406030204" pitchFamily="18" charset="0"/>
                            </a:rPr>
                            <m:t>𝑅</m:t>
                          </m:r>
                        </m:den>
                      </m:f>
                      <m:r>
                        <a:rPr lang="en-US" i="1">
                          <a:latin typeface="Cambria Math" panose="02040503050406030204" pitchFamily="18" charset="0"/>
                        </a:rPr>
                        <m:t>=1.346611109×</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27</m:t>
                          </m:r>
                        </m:sup>
                      </m:sSup>
                      <m:f>
                        <m:fPr>
                          <m:type m:val="lin"/>
                          <m:ctrlPr>
                            <a:rPr lang="en-US" i="1">
                              <a:latin typeface="Cambria Math" panose="02040503050406030204" pitchFamily="18" charset="0"/>
                            </a:rPr>
                          </m:ctrlPr>
                        </m:fPr>
                        <m:num>
                          <m:r>
                            <a:rPr lang="en-US" i="1">
                              <a:latin typeface="Cambria Math" panose="02040503050406030204" pitchFamily="18" charset="0"/>
                            </a:rPr>
                            <m:t>𝑘𝑔</m:t>
                          </m:r>
                        </m:num>
                        <m:den>
                          <m:r>
                            <a:rPr lang="en-US" i="1">
                              <a:latin typeface="Cambria Math" panose="02040503050406030204" pitchFamily="18" charset="0"/>
                            </a:rPr>
                            <m:t>𝑚</m:t>
                          </m:r>
                        </m:den>
                      </m:f>
                    </m:oMath>
                  </m:oMathPara>
                </a14:m>
                <a:endParaRPr lang="en-US" dirty="0"/>
              </a:p>
              <a:p>
                <a:endParaRPr lang="en-US" i="1"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9.1093826×</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−31</m:t>
                              </m:r>
                            </m:sup>
                          </m:sSup>
                        </m:num>
                        <m:den>
                          <m:r>
                            <a:rPr lang="en-US" i="1">
                              <a:latin typeface="Cambria Math" panose="02040503050406030204" pitchFamily="18" charset="0"/>
                            </a:rPr>
                            <m:t>1.346611109×</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27</m:t>
                              </m:r>
                            </m:sup>
                          </m:sSup>
                        </m:den>
                      </m:f>
                      <m:r>
                        <a:rPr lang="en-US" i="1">
                          <a:latin typeface="Cambria Math" panose="02040503050406030204" pitchFamily="18" charset="0"/>
                        </a:rPr>
                        <m:t>         2×</m:t>
                      </m:r>
                      <m:r>
                        <a:rPr lang="en-US" i="1">
                          <a:latin typeface="Cambria Math" panose="02040503050406030204" pitchFamily="18" charset="0"/>
                        </a:rPr>
                        <m:t>𝑅</m:t>
                      </m:r>
                      <m:r>
                        <a:rPr lang="en-US" i="1">
                          <a:latin typeface="Cambria Math" panose="02040503050406030204" pitchFamily="18" charset="0"/>
                        </a:rPr>
                        <m:t>=1.35293442×</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−57</m:t>
                          </m:r>
                        </m:sup>
                      </m:sSup>
                      <m:r>
                        <a:rPr lang="en-US" i="1">
                          <a:latin typeface="Cambria Math" panose="02040503050406030204" pitchFamily="18" charset="0"/>
                        </a:rPr>
                        <m:t> </m:t>
                      </m:r>
                      <m:r>
                        <a:rPr lang="en-US" i="1">
                          <a:latin typeface="Cambria Math" panose="02040503050406030204" pitchFamily="18" charset="0"/>
                        </a:rPr>
                        <m:t>𝑚</m:t>
                      </m:r>
                    </m:oMath>
                  </m:oMathPara>
                </a14:m>
                <a:endParaRPr lang="en-US" dirty="0"/>
              </a:p>
              <a:p>
                <a:endParaRPr lang="en-US" dirty="0"/>
              </a:p>
              <a:p>
                <a:r>
                  <a:rPr lang="en-US" dirty="0">
                    <a:latin typeface="Cambria" panose="02040503050406030204" pitchFamily="18" charset="0"/>
                    <a:ea typeface="Cambria" panose="02040503050406030204" pitchFamily="18" charset="0"/>
                  </a:rPr>
                  <a:t>Thus, the </a:t>
                </a:r>
                <a:r>
                  <a:rPr lang="en-US" dirty="0" err="1">
                    <a:latin typeface="Cambria" panose="02040503050406030204" pitchFamily="18" charset="0"/>
                    <a:ea typeface="Cambria" panose="02040503050406030204" pitchFamily="18" charset="0"/>
                  </a:rPr>
                  <a:t>Schwarzchild</a:t>
                </a:r>
                <a:r>
                  <a:rPr lang="en-US" dirty="0">
                    <a:latin typeface="Cambria" panose="02040503050406030204" pitchFamily="18" charset="0"/>
                    <a:ea typeface="Cambria" panose="02040503050406030204" pitchFamily="18" charset="0"/>
                  </a:rPr>
                  <a:t> radius is proven to be the diameter of an electron when it vanishes into and as ether. A mini electron black hole is created. Electron mass is conserved.</a:t>
                </a:r>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301068" y="1422004"/>
                <a:ext cx="8535799" cy="4013984"/>
              </a:xfrm>
              <a:prstGeom prst="rect">
                <a:avLst/>
              </a:prstGeom>
              <a:blipFill>
                <a:blip r:embed="rId2" cstate="print"/>
                <a:stretch>
                  <a:fillRect l="-643" b="-1366"/>
                </a:stretch>
              </a:blipFill>
            </p:spPr>
            <p:txBody>
              <a:bodyPr/>
              <a:lstStyle/>
              <a:p>
                <a:r>
                  <a:rPr lang="en-US">
                    <a:noFill/>
                  </a:rPr>
                  <a:t> </a:t>
                </a:r>
              </a:p>
            </p:txBody>
          </p:sp>
        </mc:Fallback>
      </mc:AlternateContent>
    </p:spTree>
    <p:extLst>
      <p:ext uri="{BB962C8B-B14F-4D97-AF65-F5344CB8AC3E}">
        <p14:creationId xmlns:p14="http://schemas.microsoft.com/office/powerpoint/2010/main" xmlns="" val="157058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D75056D-FF40-496C-8AC7-4953896EC512}"/>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31</a:t>
            </a:fld>
            <a:endParaRPr lang="en-US" b="1" dirty="0">
              <a:solidFill>
                <a:schemeClr val="tx1"/>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xmlns="" id="{57EC7FB8-CD27-47DF-9EA8-9B92A6B47D0C}"/>
              </a:ext>
            </a:extLst>
          </p:cNvPr>
          <p:cNvSpPr/>
          <p:nvPr/>
        </p:nvSpPr>
        <p:spPr>
          <a:xfrm>
            <a:off x="4332913" y="183915"/>
            <a:ext cx="3526173" cy="434133"/>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Proton Structure – Ether Model</a:t>
            </a:r>
          </a:p>
        </p:txBody>
      </p:sp>
      <p:pic>
        <p:nvPicPr>
          <p:cNvPr id="2" name="Picture 1">
            <a:extLst>
              <a:ext uri="{FF2B5EF4-FFF2-40B4-BE49-F238E27FC236}">
                <a16:creationId xmlns:a16="http://schemas.microsoft.com/office/drawing/2014/main" xmlns="" id="{7354F538-C23C-43CC-ACFE-14480A98871E}"/>
              </a:ext>
            </a:extLst>
          </p:cNvPr>
          <p:cNvPicPr>
            <a:picLocks noChangeAspect="1"/>
          </p:cNvPicPr>
          <p:nvPr/>
        </p:nvPicPr>
        <p:blipFill>
          <a:blip r:embed="rId2" cstate="print"/>
          <a:stretch>
            <a:fillRect/>
          </a:stretch>
        </p:blipFill>
        <p:spPr>
          <a:xfrm>
            <a:off x="0" y="1418964"/>
            <a:ext cx="12192000" cy="4778774"/>
          </a:xfrm>
          <a:prstGeom prst="rect">
            <a:avLst/>
          </a:prstGeom>
        </p:spPr>
      </p:pic>
      <p:sp>
        <p:nvSpPr>
          <p:cNvPr id="3" name="TextBox 2">
            <a:extLst>
              <a:ext uri="{FF2B5EF4-FFF2-40B4-BE49-F238E27FC236}">
                <a16:creationId xmlns:a16="http://schemas.microsoft.com/office/drawing/2014/main" xmlns="" id="{A178180E-A48D-4B6D-A472-536F2E725948}"/>
              </a:ext>
            </a:extLst>
          </p:cNvPr>
          <p:cNvSpPr txBox="1"/>
          <p:nvPr/>
        </p:nvSpPr>
        <p:spPr>
          <a:xfrm>
            <a:off x="696123" y="675578"/>
            <a:ext cx="10799751" cy="584775"/>
          </a:xfrm>
          <a:prstGeom prst="rect">
            <a:avLst/>
          </a:prstGeom>
          <a:noFill/>
        </p:spPr>
        <p:txBody>
          <a:bodyPr wrap="none" rtlCol="0">
            <a:spAutoFit/>
          </a:bodyPr>
          <a:lstStyle/>
          <a:p>
            <a:pPr lvl="0"/>
            <a:r>
              <a:rPr lang="en-US" sz="1600" dirty="0">
                <a:latin typeface="Cambria" panose="02040503050406030204" pitchFamily="18" charset="0"/>
                <a:ea typeface="Cambria" panose="02040503050406030204" pitchFamily="18" charset="0"/>
              </a:rPr>
              <a:t>The yellow to blue to purple to green toroidal rings represent ether to matter.</a:t>
            </a:r>
          </a:p>
          <a:p>
            <a:r>
              <a:rPr lang="en-US" sz="1600" dirty="0">
                <a:latin typeface="Cambria" panose="02040503050406030204" pitchFamily="18" charset="0"/>
                <a:ea typeface="Cambria" panose="02040503050406030204" pitchFamily="18" charset="0"/>
              </a:rPr>
              <a:t>The black graviton sphere nested in a torus spun by another graviton at ten to the power 48 Hz depicted in yellow is ether.</a:t>
            </a:r>
          </a:p>
        </p:txBody>
      </p:sp>
    </p:spTree>
    <p:extLst>
      <p:ext uri="{BB962C8B-B14F-4D97-AF65-F5344CB8AC3E}">
        <p14:creationId xmlns:p14="http://schemas.microsoft.com/office/powerpoint/2010/main" xmlns="" val="378094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32</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272642" y="2828831"/>
            <a:ext cx="2483141" cy="1200329"/>
          </a:xfrm>
          <a:prstGeom prst="rect">
            <a:avLst/>
          </a:prstGeom>
          <a:noFill/>
        </p:spPr>
        <p:txBody>
          <a:bodyPr wrap="square" rtlCol="0">
            <a:spAutoFit/>
          </a:bodyPr>
          <a:lstStyle/>
          <a:p>
            <a:pPr lvl="0" algn="ctr"/>
            <a:r>
              <a:rPr lang="en-US" sz="2400" dirty="0">
                <a:latin typeface="Cambria" panose="02040503050406030204" pitchFamily="18" charset="0"/>
                <a:ea typeface="Cambria" panose="02040503050406030204" pitchFamily="18" charset="0"/>
              </a:rPr>
              <a:t>Atomic Frequency </a:t>
            </a:r>
          </a:p>
          <a:p>
            <a:pPr lvl="0" algn="ctr"/>
            <a:r>
              <a:rPr lang="en-US" sz="2400" dirty="0">
                <a:latin typeface="Cambria" panose="02040503050406030204" pitchFamily="18" charset="0"/>
                <a:ea typeface="Cambria" panose="02040503050406030204" pitchFamily="18" charset="0"/>
              </a:rPr>
              <a:t>(I/II)</a:t>
            </a:r>
          </a:p>
        </p:txBody>
      </p:sp>
      <p:sp>
        <p:nvSpPr>
          <p:cNvPr id="2" name="TextBox 1">
            <a:extLst>
              <a:ext uri="{FF2B5EF4-FFF2-40B4-BE49-F238E27FC236}">
                <a16:creationId xmlns:a16="http://schemas.microsoft.com/office/drawing/2014/main" xmlns="" id="{CC7D150E-031F-4F4F-9C67-02DF4E2A20F4}"/>
              </a:ext>
            </a:extLst>
          </p:cNvPr>
          <p:cNvSpPr txBox="1"/>
          <p:nvPr/>
        </p:nvSpPr>
        <p:spPr>
          <a:xfrm>
            <a:off x="3383559" y="1674670"/>
            <a:ext cx="8261391" cy="1754326"/>
          </a:xfrm>
          <a:prstGeom prst="rect">
            <a:avLst/>
          </a:prstGeom>
          <a:noFill/>
        </p:spPr>
        <p:txBody>
          <a:bodyPr wrap="square" rtlCol="0">
            <a:spAutoFit/>
          </a:bodyPr>
          <a:lstStyle/>
          <a:p>
            <a:pPr algn="just"/>
            <a:r>
              <a:rPr lang="en-US" dirty="0">
                <a:latin typeface="Cambria" panose="02040503050406030204" pitchFamily="18" charset="0"/>
                <a:ea typeface="Cambria" panose="02040503050406030204" pitchFamily="18" charset="0"/>
              </a:rPr>
              <a:t>The ether model mathematically apportions a distribution of ether tori within a time-period of one second. A graviton pulsates at a frequency, </a:t>
            </a:r>
            <a:r>
              <a:rPr lang="en-US" i="1" dirty="0">
                <a:latin typeface="Cambria" panose="02040503050406030204" pitchFamily="18" charset="0"/>
                <a:ea typeface="Cambria" panose="02040503050406030204" pitchFamily="18" charset="0"/>
              </a:rPr>
              <a:t>f. </a:t>
            </a:r>
            <a:r>
              <a:rPr lang="en-US" dirty="0">
                <a:latin typeface="Cambria" panose="02040503050406030204" pitchFamily="18" charset="0"/>
                <a:ea typeface="Cambria" panose="02040503050406030204" pitchFamily="18" charset="0"/>
              </a:rPr>
              <a:t>There is a curious relationship between frequency,</a:t>
            </a:r>
            <a:r>
              <a:rPr lang="en-US" i="1" dirty="0">
                <a:latin typeface="Cambria" panose="02040503050406030204" pitchFamily="18" charset="0"/>
                <a:ea typeface="Cambria" panose="02040503050406030204" pitchFamily="18" charset="0"/>
              </a:rPr>
              <a:t> f,</a:t>
            </a:r>
            <a:r>
              <a:rPr lang="en-US" dirty="0">
                <a:latin typeface="Cambria" panose="02040503050406030204" pitchFamily="18" charset="0"/>
                <a:ea typeface="Cambria" panose="02040503050406030204" pitchFamily="18" charset="0"/>
              </a:rPr>
              <a:t> and “</a:t>
            </a:r>
            <a:r>
              <a:rPr lang="en-US" i="1" dirty="0">
                <a:latin typeface="Cambria" panose="02040503050406030204" pitchFamily="18" charset="0"/>
                <a:ea typeface="Cambria" panose="02040503050406030204" pitchFamily="18" charset="0"/>
              </a:rPr>
              <a:t>f-</a:t>
            </a:r>
            <a:r>
              <a:rPr lang="en-US" dirty="0">
                <a:latin typeface="Cambria" panose="02040503050406030204" pitchFamily="18" charset="0"/>
                <a:ea typeface="Cambria" panose="02040503050406030204" pitchFamily="18" charset="0"/>
              </a:rPr>
              <a:t>number” of aitheron particles. In other words, factor </a:t>
            </a:r>
            <a:r>
              <a:rPr lang="en-US" i="1" dirty="0">
                <a:latin typeface="Cambria" panose="02040503050406030204" pitchFamily="18" charset="0"/>
                <a:ea typeface="Cambria" panose="02040503050406030204" pitchFamily="18" charset="0"/>
              </a:rPr>
              <a:t>f, </a:t>
            </a:r>
            <a:r>
              <a:rPr lang="en-US" dirty="0">
                <a:latin typeface="Cambria" panose="02040503050406030204" pitchFamily="18" charset="0"/>
                <a:ea typeface="Cambria" panose="02040503050406030204" pitchFamily="18" charset="0"/>
              </a:rPr>
              <a:t>if multiplied by a single aitheron mass would yield the proton. The wave frequency of rippled ether, </a:t>
            </a:r>
            <a:r>
              <a:rPr lang="en-US" i="1" dirty="0">
                <a:latin typeface="Cambria" panose="02040503050406030204" pitchFamily="18" charset="0"/>
                <a:ea typeface="Cambria" panose="02040503050406030204" pitchFamily="18" charset="0"/>
              </a:rPr>
              <a:t>f, </a:t>
            </a:r>
            <a:r>
              <a:rPr lang="en-US" dirty="0">
                <a:latin typeface="Cambria" panose="02040503050406030204" pitchFamily="18" charset="0"/>
                <a:ea typeface="Cambria" panose="02040503050406030204" pitchFamily="18" charset="0"/>
              </a:rPr>
              <a:t>finds its origins in this aitheron quantum, </a:t>
            </a:r>
            <a:r>
              <a:rPr lang="en-US" i="1" dirty="0">
                <a:latin typeface="Cambria" panose="02040503050406030204" pitchFamily="18" charset="0"/>
                <a:ea typeface="Cambria" panose="02040503050406030204" pitchFamily="18" charset="0"/>
              </a:rPr>
              <a:t>f</a:t>
            </a:r>
            <a:r>
              <a:rPr lang="en-US" dirty="0">
                <a:latin typeface="Cambria" panose="02040503050406030204" pitchFamily="18" charset="0"/>
                <a:ea typeface="Cambria" panose="02040503050406030204" pitchFamily="18" charset="0"/>
              </a:rPr>
              <a:t>. The aitheron is comprised of 10 million gravitons.</a:t>
            </a:r>
          </a:p>
        </p:txBody>
      </p:sp>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E19FA76D-D08C-4834-BBB1-E9E9D0AF7C07}"/>
                  </a:ext>
                </a:extLst>
              </p:cNvPr>
              <p:cNvSpPr txBox="1"/>
              <p:nvPr/>
            </p:nvSpPr>
            <p:spPr>
              <a:xfrm>
                <a:off x="4386469" y="4029160"/>
                <a:ext cx="6800841" cy="14773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1×</m:t>
                      </m:r>
                      <m:r>
                        <a:rPr lang="en-US" i="1">
                          <a:latin typeface="Cambria Math" panose="02040503050406030204" pitchFamily="18" charset="0"/>
                        </a:rPr>
                        <m:t>𝑓</m:t>
                      </m:r>
                      <m:r>
                        <a:rPr lang="en-US" i="1">
                          <a:latin typeface="Cambria Math" panose="02040503050406030204" pitchFamily="18" charset="0"/>
                        </a:rPr>
                        <m:t>2×</m:t>
                      </m:r>
                      <m:r>
                        <a:rPr lang="en-US" i="1">
                          <a:latin typeface="Cambria Math" panose="02040503050406030204" pitchFamily="18" charset="0"/>
                        </a:rPr>
                        <m:t>𝑓</m:t>
                      </m:r>
                      <m:r>
                        <a:rPr lang="en-US" i="1">
                          <a:latin typeface="Cambria Math" panose="02040503050406030204" pitchFamily="18" charset="0"/>
                        </a:rPr>
                        <m:t>3=2.521836444×</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48 </m:t>
                          </m:r>
                        </m:sup>
                      </m:sSup>
                      <m:r>
                        <m:rPr>
                          <m:sty m:val="p"/>
                        </m:rPr>
                        <a:rPr lang="en-US">
                          <a:latin typeface="Cambria Math" panose="02040503050406030204" pitchFamily="18" charset="0"/>
                        </a:rPr>
                        <m:t>Hz</m:t>
                      </m:r>
                    </m:oMath>
                  </m:oMathPara>
                </a14:m>
                <a:endParaRPr lang="en-US" dirty="0"/>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r>
                        <a:rPr lang="en-US">
                          <a:latin typeface="Cambria Math" panose="02040503050406030204" pitchFamily="18" charset="0"/>
                        </a:rPr>
                        <m:t> </m:t>
                      </m:r>
                      <m:r>
                        <m:rPr>
                          <m:sty m:val="p"/>
                        </m:rPr>
                        <a:rPr lang="en-US">
                          <a:latin typeface="Cambria Math" panose="02040503050406030204" pitchFamily="18" charset="0"/>
                        </a:rPr>
                        <m:t>Hz</m:t>
                      </m:r>
                    </m:oMath>
                  </m:oMathPara>
                </a14:m>
                <a:endParaRPr lang="en-US" dirty="0"/>
              </a:p>
              <a:p>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2=2.26873262×</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23</m:t>
                        </m:r>
                      </m:sup>
                    </m:sSup>
                    <m:r>
                      <a:rPr lang="en-US" i="1">
                        <a:latin typeface="Cambria Math" panose="02040503050406030204" pitchFamily="18" charset="0"/>
                      </a:rPr>
                      <m:t> </m:t>
                    </m:r>
                    <m:r>
                      <m:rPr>
                        <m:sty m:val="p"/>
                      </m:rPr>
                      <a:rPr lang="en-US">
                        <a:latin typeface="Cambria Math" panose="02040503050406030204" pitchFamily="18" charset="0"/>
                      </a:rPr>
                      <m:t>Hz</m:t>
                    </m:r>
                  </m:oMath>
                </a14:m>
                <a:r>
                  <a:rPr lang="en-US" dirty="0"/>
                  <a: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2 </m:t>
                    </m:r>
                    <m:r>
                      <m:rPr>
                        <m:sty m:val="p"/>
                      </m:rPr>
                      <a:rPr lang="en-US">
                        <a:latin typeface="Cambria Math" panose="02040503050406030204" pitchFamily="18" charset="0"/>
                      </a:rPr>
                      <m:t>for</m:t>
                    </m:r>
                    <m:r>
                      <a:rPr lang="en-US">
                        <a:latin typeface="Cambria Math" panose="02040503050406030204" pitchFamily="18" charset="0"/>
                      </a:rPr>
                      <m:t> </m:t>
                    </m:r>
                    <m:r>
                      <m:rPr>
                        <m:sty m:val="p"/>
                      </m:rPr>
                      <a:rPr lang="en-US">
                        <a:latin typeface="Cambria Math" panose="02040503050406030204" pitchFamily="18" charset="0"/>
                      </a:rPr>
                      <m:t>a</m:t>
                    </m:r>
                    <m:r>
                      <a:rPr lang="en-US">
                        <a:latin typeface="Cambria Math" panose="02040503050406030204" pitchFamily="18" charset="0"/>
                      </a:rPr>
                      <m:t> </m:t>
                    </m:r>
                    <m:r>
                      <m:rPr>
                        <m:sty m:val="p"/>
                      </m:rPr>
                      <a:rPr lang="en-US">
                        <a:latin typeface="Cambria Math" panose="02040503050406030204" pitchFamily="18" charset="0"/>
                      </a:rPr>
                      <m:t>proton</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3=1.111561769×</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18</m:t>
                          </m:r>
                        </m:sup>
                      </m:sSup>
                      <m:r>
                        <a:rPr lang="en-US" i="1">
                          <a:latin typeface="Cambria Math" panose="02040503050406030204" pitchFamily="18" charset="0"/>
                        </a:rPr>
                        <m:t> </m:t>
                      </m:r>
                      <m:r>
                        <m:rPr>
                          <m:sty m:val="p"/>
                        </m:rPr>
                        <a:rPr lang="en-US">
                          <a:latin typeface="Cambria Math" panose="02040503050406030204" pitchFamily="18" charset="0"/>
                        </a:rPr>
                        <m:t>Hz</m:t>
                      </m:r>
                    </m:oMath>
                  </m:oMathPara>
                </a14:m>
                <a:endParaRPr lang="en-US" dirty="0"/>
              </a:p>
              <a:p>
                <a:endParaRPr lang="en-US" dirty="0"/>
              </a:p>
            </p:txBody>
          </p:sp>
        </mc:Choice>
        <mc:Fallback>
          <p:sp>
            <p:nvSpPr>
              <p:cNvPr id="3" name="TextBox 2">
                <a:extLst>
                  <a:ext uri="{FF2B5EF4-FFF2-40B4-BE49-F238E27FC236}">
                    <a16:creationId xmlns:a16="http://schemas.microsoft.com/office/drawing/2014/main" xmlns="" xmlns:a14="http://schemas.microsoft.com/office/drawing/2010/main" id="{E19FA76D-D08C-4834-BBB1-E9E9D0AF7C07}"/>
                  </a:ext>
                </a:extLst>
              </p:cNvPr>
              <p:cNvSpPr txBox="1">
                <a:spLocks noRot="1" noChangeAspect="1" noMove="1" noResize="1" noEditPoints="1" noAdjustHandles="1" noChangeArrowheads="1" noChangeShapeType="1" noTextEdit="1"/>
              </p:cNvSpPr>
              <p:nvPr/>
            </p:nvSpPr>
            <p:spPr>
              <a:xfrm>
                <a:off x="4386469" y="4029160"/>
                <a:ext cx="6800841" cy="1477328"/>
              </a:xfrm>
              <a:prstGeom prst="rect">
                <a:avLst/>
              </a:prstGeom>
              <a:blipFill>
                <a:blip r:embed="rId2" cstate="print"/>
                <a:stretch>
                  <a:fillRect l="-269"/>
                </a:stretch>
              </a:blipFill>
            </p:spPr>
            <p:txBody>
              <a:bodyPr/>
              <a:lstStyle/>
              <a:p>
                <a:r>
                  <a:rPr lang="en-US">
                    <a:noFill/>
                  </a:rPr>
                  <a:t> </a:t>
                </a:r>
              </a:p>
            </p:txBody>
          </p:sp>
        </mc:Fallback>
      </mc:AlternateContent>
    </p:spTree>
    <p:extLst>
      <p:ext uri="{BB962C8B-B14F-4D97-AF65-F5344CB8AC3E}">
        <p14:creationId xmlns:p14="http://schemas.microsoft.com/office/powerpoint/2010/main" xmlns="" val="879085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33</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D565CCA9-2EE4-432A-A070-E1CFC7CFECB9}"/>
                  </a:ext>
                </a:extLst>
              </p:cNvPr>
              <p:cNvSpPr txBox="1"/>
              <p:nvPr/>
            </p:nvSpPr>
            <p:spPr>
              <a:xfrm>
                <a:off x="0" y="1011289"/>
                <a:ext cx="3028426" cy="5185522"/>
              </a:xfrm>
              <a:prstGeom prst="rect">
                <a:avLst/>
              </a:prstGeom>
              <a:noFill/>
            </p:spPr>
            <p:txBody>
              <a:bodyPr wrap="square" rtlCol="0">
                <a:spAutoFit/>
              </a:bodyPr>
              <a:lstStyle/>
              <a:p>
                <a:pPr lvl="0" algn="ctr"/>
                <a:r>
                  <a:rPr lang="en-US" sz="2400" dirty="0">
                    <a:latin typeface="Cambria" panose="02040503050406030204" pitchFamily="18" charset="0"/>
                    <a:ea typeface="Cambria" panose="02040503050406030204" pitchFamily="18" charset="0"/>
                  </a:rPr>
                  <a:t>Atomic Frequency </a:t>
                </a:r>
              </a:p>
              <a:p>
                <a:pPr lvl="0" algn="ctr"/>
                <a:r>
                  <a:rPr lang="en-US" sz="2400" dirty="0">
                    <a:latin typeface="Cambria" panose="02040503050406030204" pitchFamily="18" charset="0"/>
                    <a:ea typeface="Cambria" panose="02040503050406030204" pitchFamily="18" charset="0"/>
                  </a:rPr>
                  <a:t>(II/II)</a:t>
                </a:r>
              </a:p>
              <a:p>
                <a:pPr lvl="0" algn="ctr"/>
                <a:endParaRPr lang="en-US" sz="2400" dirty="0">
                  <a:latin typeface="Cambria" panose="02040503050406030204" pitchFamily="18" charset="0"/>
                  <a:ea typeface="Cambria" panose="02040503050406030204" pitchFamily="18" charset="0"/>
                </a:endParaRPr>
              </a:p>
              <a:p>
                <a:pPr lvl="0" algn="ctr"/>
                <a:r>
                  <a:rPr lang="en-US" dirty="0">
                    <a:latin typeface="Cambria" panose="02040503050406030204" pitchFamily="18" charset="0"/>
                    <a:ea typeface="Cambria" panose="02040503050406030204" pitchFamily="18" charset="0"/>
                  </a:rPr>
                  <a:t>The ratio of </a:t>
                </a:r>
              </a:p>
              <a:p>
                <a:pPr lvl="0" algn="ctr"/>
                <a:r>
                  <a:rPr lang="en-US" dirty="0">
                    <a:latin typeface="Cambria" panose="02040503050406030204" pitchFamily="18" charset="0"/>
                    <a:ea typeface="Cambria" panose="02040503050406030204" pitchFamily="18" charset="0"/>
                  </a:rPr>
                  <a:t>Toroid radius : Radial length is f*</a:t>
                </a:r>
              </a:p>
              <a:p>
                <a:pPr lvl="0" algn="ctr"/>
                <a:r>
                  <a:rPr lang="en-US" sz="1600" dirty="0">
                    <a:latin typeface="Cambria" panose="02040503050406030204" pitchFamily="18" charset="0"/>
                    <a:ea typeface="Cambria" panose="02040503050406030204" pitchFamily="18" charset="0"/>
                  </a:rPr>
                  <a:t> for each particle respectively</a:t>
                </a:r>
              </a:p>
              <a:p>
                <a:pPr lvl="0" algn="ctr"/>
                <a:endParaRPr lang="en-US" sz="2400" dirty="0">
                  <a:latin typeface="Cambria" panose="02040503050406030204" pitchFamily="18" charset="0"/>
                  <a:ea typeface="Cambria" panose="02040503050406030204" pitchFamily="18" charset="0"/>
                </a:endParaRPr>
              </a:p>
              <a:p>
                <a:pPr lvl="0" algn="ctr"/>
                <a:r>
                  <a:rPr lang="en-US" sz="1600" dirty="0">
                    <a:latin typeface="Cambria" panose="02040503050406030204" pitchFamily="18" charset="0"/>
                    <a:ea typeface="Cambria" panose="02040503050406030204" pitchFamily="18" charset="0"/>
                  </a:rPr>
                  <a:t>f3</a:t>
                </a:r>
                <a:r>
                  <a:rPr lang="en-US" sz="1600" dirty="0">
                    <a:solidFill>
                      <a:sysClr val="windowText" lastClr="000000"/>
                    </a:solidFill>
                    <a:ea typeface="Calibri" panose="020F0502020204030204" pitchFamily="34" charset="0"/>
                    <a:cs typeface="Times New Roman" panose="02020603050405020304" pitchFamily="18" charset="0"/>
                  </a:rPr>
                  <a:t> </a:t>
                </a:r>
                <a14:m>
                  <m:oMath xmlns:m="http://schemas.openxmlformats.org/officeDocument/2006/math">
                    <m:r>
                      <a:rPr lang="en-US" sz="1600" i="1">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1600" dirty="0">
                    <a:latin typeface="Cambria" panose="02040503050406030204" pitchFamily="18" charset="0"/>
                    <a:ea typeface="Cambria" panose="02040503050406030204" pitchFamily="18" charset="0"/>
                  </a:rPr>
                  <a:t> </a:t>
                </a:r>
                <a14:m>
                  <m:oMath xmlns:m="http://schemas.openxmlformats.org/officeDocument/2006/math">
                    <m:r>
                      <a:rPr lang="en-US" sz="1600" i="1">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1.380668031×</m:t>
                    </m:r>
                    <m:sSup>
                      <m:sSupPr>
                        <m:ctrlPr>
                          <a:rPr lang="en-US" sz="1600" i="1">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1600" i="1">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1600" i="1">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−36</m:t>
                        </m:r>
                      </m:sup>
                    </m:sSup>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𝑚</m:t>
                    </m:r>
                  </m:oMath>
                </a14:m>
                <a:endParaRPr lang="en-US" sz="1600" b="0" i="1" dirty="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endParaRPr>
              </a:p>
              <a:p>
                <a:pPr lvl="0" algn="ctr"/>
                <a14:m>
                  <m:oMathPara xmlns:m="http://schemas.openxmlformats.org/officeDocument/2006/math">
                    <m:oMathParaPr>
                      <m:jc m:val="centerGroup"/>
                    </m:oMathParaPr>
                    <m:oMath xmlns:m="http://schemas.openxmlformats.org/officeDocument/2006/math">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 </m:t>
                      </m:r>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𝑖𝑠</m:t>
                      </m:r>
                    </m:oMath>
                  </m:oMathPara>
                </a14:m>
                <a:endParaRPr lang="en-US" sz="1600" b="0" i="1" dirty="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endParaRPr>
              </a:p>
              <a:p>
                <a:pPr lvl="0" algn="ctr"/>
                <a14:m>
                  <m:oMathPara xmlns:m="http://schemas.openxmlformats.org/officeDocument/2006/math">
                    <m:oMathParaPr>
                      <m:jc m:val="centerGroup"/>
                    </m:oMathParaPr>
                    <m:oMath xmlns:m="http://schemas.openxmlformats.org/officeDocument/2006/math">
                      <m:r>
                        <m:rPr>
                          <m:nor/>
                        </m:rPr>
                        <a:rPr lang="en-US" sz="1600" dirty="0">
                          <a:latin typeface="Cambria" panose="02040503050406030204" pitchFamily="18" charset="0"/>
                          <a:ea typeface="Cambria" panose="02040503050406030204" pitchFamily="18" charset="0"/>
                        </a:rPr>
                        <m:t>1.5347</m:t>
                      </m:r>
                      <m:r>
                        <m:rPr>
                          <m:nor/>
                        </m:rPr>
                        <a:rPr lang="en-US" sz="1600" dirty="0">
                          <a:solidFill>
                            <a:sysClr val="windowText" lastClr="000000"/>
                          </a:solidFill>
                          <a:ea typeface="Cambria" panose="02040503050406030204" pitchFamily="18" charset="0"/>
                        </a:rPr>
                        <m:t> </m:t>
                      </m:r>
                      <m:r>
                        <a:rPr lang="en-US" sz="1600">
                          <a:solidFill>
                            <a:sysClr val="windowText" lastClr="000000"/>
                          </a:solidFill>
                          <a:latin typeface="Cambria Math" panose="02040503050406030204" pitchFamily="18" charset="0"/>
                          <a:ea typeface="Cambria" panose="02040503050406030204" pitchFamily="18" charset="0"/>
                        </a:rPr>
                        <m:t>×</m:t>
                      </m:r>
                      <m:r>
                        <m:rPr>
                          <m:nor/>
                        </m:rPr>
                        <a:rPr lang="en-US" sz="1600" dirty="0">
                          <a:latin typeface="Cambria" panose="02040503050406030204" pitchFamily="18" charset="0"/>
                          <a:ea typeface="Cambria" panose="02040503050406030204" pitchFamily="18" charset="0"/>
                        </a:rPr>
                        <m:t> 10</m:t>
                      </m:r>
                      <m:r>
                        <m:rPr>
                          <m:nor/>
                        </m:rPr>
                        <a:rPr lang="en-US" sz="1600" baseline="30000" dirty="0">
                          <a:latin typeface="Cambria" panose="02040503050406030204" pitchFamily="18" charset="0"/>
                          <a:ea typeface="Cambria" panose="02040503050406030204" pitchFamily="18" charset="0"/>
                        </a:rPr>
                        <m:t>−18</m:t>
                      </m:r>
                      <m:r>
                        <a:rPr lang="en-US" sz="1600" i="1">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n-US" sz="1600" b="0" i="0" baseline="30000" dirty="0">
                  <a:latin typeface="Cambria" panose="02040503050406030204" pitchFamily="18" charset="0"/>
                  <a:ea typeface="Cambria" panose="02040503050406030204" pitchFamily="18" charset="0"/>
                </a:endParaRPr>
              </a:p>
              <a:p>
                <a:pPr lvl="0" algn="ctr"/>
                <a14:m>
                  <m:oMath xmlns:m="http://schemas.openxmlformats.org/officeDocument/2006/math">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𝑡h𝑒</m:t>
                    </m:r>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 </m:t>
                    </m:r>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𝑟𝑎𝑑𝑖𝑢𝑠</m:t>
                    </m:r>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 </m:t>
                    </m:r>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𝑜𝑓</m:t>
                    </m:r>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 </m:t>
                    </m:r>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𝑎</m:t>
                    </m:r>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 </m:t>
                    </m:r>
                    <m:r>
                      <a:rPr lang="en-US" sz="1600" b="0" i="1" smtClean="0">
                        <a:solidFill>
                          <a:sysClr val="windowText" lastClr="000000"/>
                        </a:solidFill>
                        <a:latin typeface="Cambria Math" panose="02040503050406030204" pitchFamily="18" charset="0"/>
                        <a:ea typeface="Calibri" panose="020F0502020204030204" pitchFamily="34" charset="0"/>
                        <a:cs typeface="Times New Roman" panose="02020603050405020304" pitchFamily="18" charset="0"/>
                      </a:rPr>
                      <m:t>𝑝𝑟𝑜𝑡𝑜𝑛</m:t>
                    </m:r>
                  </m:oMath>
                </a14:m>
                <a:r>
                  <a:rPr lang="en-US" sz="1600" dirty="0">
                    <a:latin typeface="Cambria" panose="02040503050406030204" pitchFamily="18" charset="0"/>
                    <a:ea typeface="Cambria" panose="02040503050406030204" pitchFamily="18" charset="0"/>
                  </a:rPr>
                  <a:t> torus</a:t>
                </a:r>
              </a:p>
              <a:p>
                <a:pPr lvl="0" algn="ctr"/>
                <a:endParaRPr lang="en-US" sz="1600" dirty="0">
                  <a:latin typeface="Cambria" panose="02040503050406030204" pitchFamily="18" charset="0"/>
                  <a:ea typeface="Cambria" panose="02040503050406030204" pitchFamily="18" charset="0"/>
                </a:endParaRPr>
              </a:p>
              <a:p>
                <a:pPr lvl="0" algn="ctr"/>
                <a:r>
                  <a:rPr lang="en-US" sz="1600" dirty="0">
                    <a:latin typeface="Cambria" panose="02040503050406030204" pitchFamily="18" charset="0"/>
                    <a:ea typeface="Cambria" panose="02040503050406030204" pitchFamily="18" charset="0"/>
                  </a:rPr>
                  <a:t>The source of Wavelength</a:t>
                </a:r>
              </a:p>
              <a:p>
                <a:pPr lvl="0" algn="ctr"/>
                <a:r>
                  <a:rPr lang="en-US" sz="1600" dirty="0">
                    <a:latin typeface="Cambria" panose="02040503050406030204" pitchFamily="18" charset="0"/>
                    <a:ea typeface="Cambria" panose="02040503050406030204" pitchFamily="18" charset="0"/>
                  </a:rPr>
                  <a:t>λ = 2</a:t>
                </a:r>
                <a:r>
                  <a:rPr lang="el-GR" sz="1600" dirty="0">
                    <a:latin typeface="Cambria" panose="02040503050406030204" pitchFamily="18" charset="0"/>
                    <a:ea typeface="Cambria" panose="02040503050406030204" pitchFamily="18" charset="0"/>
                  </a:rPr>
                  <a:t>π</a:t>
                </a:r>
                <a14:m>
                  <m:oMath xmlns:m="http://schemas.openxmlformats.org/officeDocument/2006/math">
                    <m:r>
                      <a:rPr lang="en-US" sz="1600">
                        <a:solidFill>
                          <a:sysClr val="windowText" lastClr="000000"/>
                        </a:solidFill>
                        <a:latin typeface="Cambria Math" panose="02040503050406030204" pitchFamily="18" charset="0"/>
                        <a:ea typeface="Cambria" panose="02040503050406030204" pitchFamily="18" charset="0"/>
                      </a:rPr>
                      <m:t>×</m:t>
                    </m:r>
                  </m:oMath>
                </a14:m>
                <a:r>
                  <a:rPr lang="en-US" sz="1600" dirty="0">
                    <a:latin typeface="Cambria" panose="02040503050406030204" pitchFamily="18" charset="0"/>
                    <a:ea typeface="Cambria" panose="02040503050406030204" pitchFamily="18" charset="0"/>
                  </a:rPr>
                  <a:t>1.5347</a:t>
                </a:r>
                <a14:m>
                  <m:oMath xmlns:m="http://schemas.openxmlformats.org/officeDocument/2006/math">
                    <m:r>
                      <a:rPr lang="en-US" sz="1600">
                        <a:solidFill>
                          <a:sysClr val="windowText" lastClr="000000"/>
                        </a:solidFill>
                        <a:latin typeface="Cambria Math" panose="02040503050406030204" pitchFamily="18" charset="0"/>
                        <a:ea typeface="Cambria" panose="02040503050406030204" pitchFamily="18" charset="0"/>
                      </a:rPr>
                      <m:t>×</m:t>
                    </m:r>
                  </m:oMath>
                </a14:m>
                <a:r>
                  <a:rPr lang="en-US" sz="1600" dirty="0">
                    <a:latin typeface="Cambria" panose="02040503050406030204" pitchFamily="18" charset="0"/>
                    <a:ea typeface="Cambria" panose="02040503050406030204" pitchFamily="18" charset="0"/>
                  </a:rPr>
                  <a:t>10</a:t>
                </a:r>
                <a:r>
                  <a:rPr lang="en-US" sz="1600" baseline="30000" dirty="0">
                    <a:latin typeface="Cambria" panose="02040503050406030204" pitchFamily="18" charset="0"/>
                    <a:ea typeface="Cambria" panose="02040503050406030204" pitchFamily="18" charset="0"/>
                  </a:rPr>
                  <a:t>-18</a:t>
                </a:r>
                <a14:m>
                  <m:oMath xmlns:m="http://schemas.openxmlformats.org/officeDocument/2006/math">
                    <m:r>
                      <a:rPr lang="en-US" sz="1600">
                        <a:solidFill>
                          <a:sysClr val="windowText" lastClr="000000"/>
                        </a:solidFill>
                        <a:latin typeface="Cambria Math" panose="02040503050406030204" pitchFamily="18" charset="0"/>
                        <a:ea typeface="Cambria" panose="02040503050406030204" pitchFamily="18" charset="0"/>
                      </a:rPr>
                      <m:t>×</m:t>
                    </m:r>
                  </m:oMath>
                </a14:m>
                <a:r>
                  <a:rPr lang="en-US" sz="1600" dirty="0">
                    <a:latin typeface="Cambria" panose="02040503050406030204" pitchFamily="18" charset="0"/>
                    <a:ea typeface="Cambria" panose="02040503050406030204" pitchFamily="18" charset="0"/>
                  </a:rPr>
                  <a:t> 137.036</a:t>
                </a:r>
              </a:p>
              <a:p>
                <a:pPr lvl="0" algn="ctr"/>
                <a:endParaRPr lang="en-US" sz="1600" dirty="0">
                  <a:latin typeface="Cambria" panose="02040503050406030204" pitchFamily="18" charset="0"/>
                  <a:ea typeface="Cambria" panose="02040503050406030204" pitchFamily="18" charset="0"/>
                </a:endParaRPr>
              </a:p>
              <a:p>
                <a:pPr lvl="0" algn="ctr"/>
                <a:r>
                  <a:rPr lang="en-US" sz="1600" dirty="0">
                    <a:latin typeface="Cambria" panose="02040503050406030204" pitchFamily="18" charset="0"/>
                    <a:ea typeface="Cambria" panose="02040503050406030204" pitchFamily="18" charset="0"/>
                  </a:rPr>
                  <a:t>E = mc</a:t>
                </a:r>
                <a:r>
                  <a:rPr lang="en-US" sz="1600" baseline="30000" dirty="0">
                    <a:latin typeface="Cambria" panose="02040503050406030204" pitchFamily="18" charset="0"/>
                    <a:ea typeface="Cambria" panose="02040503050406030204" pitchFamily="18" charset="0"/>
                  </a:rPr>
                  <a:t>2 </a:t>
                </a:r>
                <a:r>
                  <a:rPr lang="en-US" sz="1600" dirty="0">
                    <a:latin typeface="Cambria" panose="02040503050406030204" pitchFamily="18" charset="0"/>
                    <a:ea typeface="Cambria" panose="02040503050406030204" pitchFamily="18" charset="0"/>
                  </a:rPr>
                  <a:t> = G m </a:t>
                </a:r>
                <a:r>
                  <a:rPr lang="en-US" sz="1600" dirty="0" err="1">
                    <a:latin typeface="Cambria" panose="02040503050406030204" pitchFamily="18" charset="0"/>
                    <a:ea typeface="Cambria" panose="02040503050406030204" pitchFamily="18" charset="0"/>
                  </a:rPr>
                  <a:t>M</a:t>
                </a:r>
                <a:r>
                  <a:rPr lang="en-US" sz="1600" dirty="0">
                    <a:latin typeface="Cambria" panose="02040503050406030204" pitchFamily="18" charset="0"/>
                    <a:ea typeface="Cambria" panose="02040503050406030204" pitchFamily="18" charset="0"/>
                  </a:rPr>
                  <a:t> / R</a:t>
                </a:r>
              </a:p>
              <a:p>
                <a:pPr lvl="0" algn="ctr"/>
                <a:endParaRPr lang="en-US" sz="1600" baseline="30000" dirty="0">
                  <a:latin typeface="Cambria" panose="02040503050406030204" pitchFamily="18" charset="0"/>
                  <a:ea typeface="Cambria" panose="02040503050406030204" pitchFamily="18" charset="0"/>
                </a:endParaRPr>
              </a:p>
              <a:p>
                <a:pPr lvl="0" algn="ctr"/>
                <a:endParaRPr lang="en-US" sz="1600" baseline="30000" dirty="0">
                  <a:latin typeface="Cambria" panose="02040503050406030204" pitchFamily="18" charset="0"/>
                  <a:ea typeface="Cambria" panose="02040503050406030204" pitchFamily="18" charset="0"/>
                </a:endParaRPr>
              </a:p>
            </p:txBody>
          </p:sp>
        </mc:Choice>
        <mc:Fallback>
          <p:sp>
            <p:nvSpPr>
              <p:cNvPr id="7" name="TextBox 6">
                <a:extLst>
                  <a:ext uri="{FF2B5EF4-FFF2-40B4-BE49-F238E27FC236}">
                    <a16:creationId xmlns:a16="http://schemas.microsoft.com/office/drawing/2014/main" xmlns="" id="{D565CCA9-2EE4-432A-A070-E1CFC7CFECB9}"/>
                  </a:ext>
                </a:extLst>
              </p:cNvPr>
              <p:cNvSpPr txBox="1">
                <a:spLocks noRot="1" noChangeAspect="1" noMove="1" noResize="1" noEditPoints="1" noAdjustHandles="1" noChangeArrowheads="1" noChangeShapeType="1" noTextEdit="1"/>
              </p:cNvSpPr>
              <p:nvPr/>
            </p:nvSpPr>
            <p:spPr>
              <a:xfrm>
                <a:off x="0" y="1011289"/>
                <a:ext cx="3028426" cy="5185522"/>
              </a:xfrm>
              <a:prstGeom prst="rect">
                <a:avLst/>
              </a:prstGeom>
              <a:blipFill>
                <a:blip r:embed="rId2" cstate="print"/>
                <a:stretch>
                  <a:fillRect l="-201" t="-940" r="-16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10" name="Table 9">
                <a:extLst>
                  <a:ext uri="{FF2B5EF4-FFF2-40B4-BE49-F238E27FC236}">
                    <a16:creationId xmlns:a16="http://schemas.microsoft.com/office/drawing/2014/main" id="{754492D2-BCB4-471D-A873-0F3C8AA64278}"/>
                  </a:ext>
                </a:extLst>
              </p:cNvPr>
              <p:cNvGraphicFramePr>
                <a:graphicFrameLocks noGrp="1"/>
              </p:cNvGraphicFramePr>
              <p:nvPr>
                <p:extLst>
                  <p:ext uri="{D42A27DB-BD31-4B8C-83A1-F6EECF244321}">
                    <p14:modId xmlns:p14="http://schemas.microsoft.com/office/powerpoint/2010/main" val="1235285658"/>
                  </p:ext>
                </p:extLst>
              </p:nvPr>
            </p:nvGraphicFramePr>
            <p:xfrm>
              <a:off x="3510023" y="840011"/>
              <a:ext cx="6124244" cy="1645920"/>
            </p:xfrm>
            <a:graphic>
              <a:graphicData uri="http://schemas.openxmlformats.org/drawingml/2006/table">
                <a:tbl>
                  <a:tblPr firstRow="1" bandRow="1">
                    <a:tableStyleId>{073A0DAA-6AF3-43AB-8588-CEC1D06C72B9}</a:tableStyleId>
                  </a:tblPr>
                  <a:tblGrid>
                    <a:gridCol w="1208296">
                      <a:extLst>
                        <a:ext uri="{9D8B030D-6E8A-4147-A177-3AD203B41FA5}">
                          <a16:colId xmlns:a16="http://schemas.microsoft.com/office/drawing/2014/main" val="2098687785"/>
                        </a:ext>
                      </a:extLst>
                    </a:gridCol>
                    <a:gridCol w="578840">
                      <a:extLst>
                        <a:ext uri="{9D8B030D-6E8A-4147-A177-3AD203B41FA5}">
                          <a16:colId xmlns:a16="http://schemas.microsoft.com/office/drawing/2014/main" val="1951912326"/>
                        </a:ext>
                      </a:extLst>
                    </a:gridCol>
                    <a:gridCol w="2567031">
                      <a:extLst>
                        <a:ext uri="{9D8B030D-6E8A-4147-A177-3AD203B41FA5}">
                          <a16:colId xmlns:a16="http://schemas.microsoft.com/office/drawing/2014/main" val="2942506570"/>
                        </a:ext>
                      </a:extLst>
                    </a:gridCol>
                    <a:gridCol w="1770077">
                      <a:extLst>
                        <a:ext uri="{9D8B030D-6E8A-4147-A177-3AD203B41FA5}">
                          <a16:colId xmlns:a16="http://schemas.microsoft.com/office/drawing/2014/main" val="62705215"/>
                        </a:ext>
                      </a:extLst>
                    </a:gridCol>
                  </a:tblGrid>
                  <a:tr h="274320">
                    <a:tc rowSpan="2">
                      <a:txBody>
                        <a:bodyPr/>
                        <a:lstStyle/>
                        <a:p>
                          <a:pPr algn="ct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Particle</a:t>
                          </a:r>
                          <a:endParaRPr lang="en-US" sz="1200" b="0" dirty="0">
                            <a:solidFill>
                              <a:sysClr val="windowText" lastClr="000000"/>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lang="en-US" sz="1200" b="0" i="1" kern="1200" dirty="0">
                              <a:solidFill>
                                <a:sysClr val="windowText" lastClr="000000"/>
                              </a:solidFill>
                              <a:effectLst/>
                              <a:latin typeface="Cambria" panose="02040503050406030204" pitchFamily="18" charset="0"/>
                              <a:ea typeface="Cambria" panose="02040503050406030204" pitchFamily="18" charset="0"/>
                              <a:cs typeface="+mn-cs"/>
                            </a:rPr>
                            <a:t>f</a:t>
                          </a: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 (Hz)</a:t>
                          </a:r>
                          <a:endParaRPr lang="en-US" sz="1200" b="0" dirty="0">
                            <a:solidFill>
                              <a:sysClr val="windowText" lastClr="000000"/>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Graviton (Matter)</a:t>
                          </a:r>
                          <a:endParaRPr lang="en-US" sz="1200" b="0" dirty="0">
                            <a:solidFill>
                              <a:sysClr val="windowText" lastClr="00000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extLst>
                      <a:ext uri="{0D108BD9-81ED-4DB2-BD59-A6C34878D82A}">
                        <a16:rowId xmlns:a16="http://schemas.microsoft.com/office/drawing/2014/main" val="2881284535"/>
                      </a:ext>
                    </a:extLst>
                  </a:tr>
                  <a:tr h="274320">
                    <a:tc vMerge="1">
                      <a:txBody>
                        <a:bodyPr/>
                        <a:lstStyle/>
                        <a:p>
                          <a:endParaRPr lang="en-US" dirty="0"/>
                        </a:p>
                      </a:txBody>
                      <a:tcPr>
                        <a:solidFill>
                          <a:schemeClr val="bg1">
                            <a:lumMod val="85000"/>
                          </a:schemeClr>
                        </a:solidFill>
                      </a:tcPr>
                    </a:tc>
                    <a:tc vMerge="1">
                      <a:txBody>
                        <a:bodyPr/>
                        <a:lstStyle/>
                        <a:p>
                          <a:endParaRPr lang="en-US" dirty="0"/>
                        </a:p>
                      </a:txBody>
                      <a:tcPr>
                        <a:solidFill>
                          <a:schemeClr val="bg1">
                            <a:lumMod val="85000"/>
                          </a:schemeClr>
                        </a:solidFill>
                      </a:tcPr>
                    </a:tc>
                    <a:tc>
                      <a:txBody>
                        <a:bodyPr/>
                        <a:lstStyle/>
                        <a:p>
                          <a:pPr marL="0" marR="0" algn="ctr">
                            <a:lnSpc>
                              <a:spcPct val="107000"/>
                            </a:lnSpc>
                            <a:spcBef>
                              <a:spcPts val="0"/>
                            </a:spcBef>
                            <a:spcAft>
                              <a:spcPts val="0"/>
                            </a:spcAft>
                          </a:pPr>
                          <a:r>
                            <a:rPr lang="en-US" sz="12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Mass m (kg)</a:t>
                          </a:r>
                          <a:endPar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2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Radial length (m)</a:t>
                          </a:r>
                          <a:endPar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4944494"/>
                      </a:ext>
                    </a:extLst>
                  </a:tr>
                  <a:tr h="274320">
                    <a:tc>
                      <a:txBody>
                        <a:bodyPr/>
                        <a:lstStyle/>
                        <a:p>
                          <a:pPr marL="0" marR="0" algn="ctr">
                            <a:lnSpc>
                              <a:spcPct val="107000"/>
                            </a:lnSpc>
                            <a:spcBef>
                              <a:spcPts val="0"/>
                            </a:spcBef>
                            <a:spcAft>
                              <a:spcPts val="0"/>
                            </a:spcAft>
                          </a:pP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Graviton</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i="1" smtClean="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7.372496×</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−58</m:t>
                                    </m:r>
                                  </m:sup>
                                </m:sSup>
                              </m:oMath>
                            </m:oMathPara>
                          </a14:m>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i="1" smtClean="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5.474851611×</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−85</m:t>
                                    </m:r>
                                  </m:sup>
                                </m:sSup>
                                <m:r>
                                  <a:rPr lang="en-US" sz="110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49807610"/>
                      </a:ext>
                    </a:extLst>
                  </a:tr>
                  <a:tr h="274320">
                    <a:tc>
                      <a:txBody>
                        <a:bodyPr/>
                        <a:lstStyle/>
                        <a:p>
                          <a:pPr marL="0" marR="0" algn="ctr">
                            <a:lnSpc>
                              <a:spcPct val="107000"/>
                            </a:lnSpc>
                            <a:spcBef>
                              <a:spcPts val="0"/>
                            </a:spcBef>
                            <a:spcAft>
                              <a:spcPts val="0"/>
                            </a:spcAft>
                          </a:pPr>
                          <a:r>
                            <a:rPr lang="en-US" sz="110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Aitheron</a:t>
                          </a:r>
                          <a:endParaRPr lang="en-US" sz="105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i="1"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f</a:t>
                          </a: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1</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100" i="1" smtClean="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−58</m:t>
                                    </m:r>
                                  </m:sup>
                                </m:s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7.37×10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−51</m:t>
                                    </m:r>
                                  </m:sup>
                                </m:sSup>
                              </m:oMath>
                            </m:oMathPara>
                          </a14:m>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i="1" smtClean="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5.474851611×</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−78</m:t>
                                    </m:r>
                                  </m:sup>
                                </m:sSup>
                                <m:r>
                                  <a:rPr lang="en-US" sz="110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66878651"/>
                      </a:ext>
                    </a:extLst>
                  </a:tr>
                  <a:tr h="274320">
                    <a:tc>
                      <a:txBody>
                        <a:bodyPr/>
                        <a:lstStyle/>
                        <a:p>
                          <a:pPr marL="0" marR="0" algn="ctr">
                            <a:lnSpc>
                              <a:spcPct val="107000"/>
                            </a:lnSpc>
                            <a:spcBef>
                              <a:spcPts val="0"/>
                            </a:spcBef>
                            <a:spcAft>
                              <a:spcPts val="0"/>
                            </a:spcAft>
                          </a:pP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Proton</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i="1">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f</a:t>
                          </a:r>
                          <a:r>
                            <a:rPr lang="en-US" sz="110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105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i="1" smtClean="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7.37×</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−51</m:t>
                                    </m:r>
                                  </m:sup>
                                </m:s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2=1.67×</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−27</m:t>
                                    </m:r>
                                  </m:sup>
                                </m:sSup>
                              </m:oMath>
                            </m:oMathPara>
                          </a14:m>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i="1" smtClean="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1.242097444×</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−54</m:t>
                                    </m:r>
                                  </m:sup>
                                </m:s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93623604"/>
                      </a:ext>
                    </a:extLst>
                  </a:tr>
                  <a:tr h="274320">
                    <a:tc>
                      <a:txBody>
                        <a:bodyPr/>
                        <a:lstStyle/>
                        <a:p>
                          <a:pPr marL="0" marR="0" algn="ctr">
                            <a:lnSpc>
                              <a:spcPct val="107000"/>
                            </a:lnSpc>
                            <a:spcBef>
                              <a:spcPts val="0"/>
                            </a:spcBef>
                            <a:spcAft>
                              <a:spcPts val="0"/>
                            </a:spcAft>
                          </a:pP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Ether Oscillator</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i="1"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f</a:t>
                          </a: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i="1" smtClean="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1.67×</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−27</m:t>
                                    </m:r>
                                  </m:sup>
                                </m:s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3=1.86×</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−9</m:t>
                                    </m:r>
                                  </m:sup>
                                </m:sSup>
                              </m:oMath>
                            </m:oMathPara>
                          </a14:m>
                          <a:endParaRPr lang="en-US" sz="105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i="1" smtClean="0">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1.380668031×</m:t>
                                </m:r>
                                <m:sSup>
                                  <m:sSupPr>
                                    <m:ctrlP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100" i="1">
                                        <a:solidFill>
                                          <a:sysClr val="windowText" lastClr="000000"/>
                                        </a:solidFill>
                                        <a:effectLst/>
                                        <a:latin typeface="Cambria Math" panose="02040503050406030204" pitchFamily="18" charset="0"/>
                                        <a:ea typeface="Calibri" panose="020F0502020204030204" pitchFamily="34" charset="0"/>
                                        <a:cs typeface="Times New Roman" panose="02020603050405020304" pitchFamily="18" charset="0"/>
                                      </a:rPr>
                                      <m:t>−36</m:t>
                                    </m:r>
                                  </m:sup>
                                </m:sSup>
                              </m:oMath>
                            </m:oMathPara>
                          </a14:m>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89573689"/>
                      </a:ext>
                    </a:extLst>
                  </a:tr>
                </a:tbl>
              </a:graphicData>
            </a:graphic>
          </p:graphicFrame>
        </mc:Choice>
        <mc:Fallback>
          <p:graphicFrame>
            <p:nvGraphicFramePr>
              <p:cNvPr id="10" name="Table 9">
                <a:extLst>
                  <a:ext uri="{FF2B5EF4-FFF2-40B4-BE49-F238E27FC236}">
                    <a16:creationId xmlns:a16="http://schemas.microsoft.com/office/drawing/2014/main" xmlns="" xmlns:a14="http://schemas.microsoft.com/office/drawing/2010/main" id="{754492D2-BCB4-471D-A873-0F3C8AA64278}"/>
                  </a:ext>
                </a:extLst>
              </p:cNvPr>
              <p:cNvGraphicFramePr>
                <a:graphicFrameLocks noGrp="1"/>
              </p:cNvGraphicFramePr>
              <p:nvPr>
                <p:extLst>
                  <p:ext uri="{D42A27DB-BD31-4B8C-83A1-F6EECF244321}">
                    <p14:modId xmlns:p14="http://schemas.microsoft.com/office/powerpoint/2010/main" xmlns="" xmlns:a14="http://schemas.microsoft.com/office/drawing/2010/main" val="1235285658"/>
                  </p:ext>
                </p:extLst>
              </p:nvPr>
            </p:nvGraphicFramePr>
            <p:xfrm>
              <a:off x="3510023" y="840011"/>
              <a:ext cx="6124244" cy="1645920"/>
            </p:xfrm>
            <a:graphic>
              <a:graphicData uri="http://schemas.openxmlformats.org/drawingml/2006/table">
                <a:tbl>
                  <a:tblPr firstRow="1" bandRow="1">
                    <a:tableStyleId>{073A0DAA-6AF3-43AB-8588-CEC1D06C72B9}</a:tableStyleId>
                  </a:tblPr>
                  <a:tblGrid>
                    <a:gridCol w="1208296">
                      <a:extLst>
                        <a:ext uri="{9D8B030D-6E8A-4147-A177-3AD203B41FA5}">
                          <a16:colId xmlns:a16="http://schemas.microsoft.com/office/drawing/2014/main" xmlns="" xmlns:a14="http://schemas.microsoft.com/office/drawing/2010/main" val="2098687785"/>
                        </a:ext>
                      </a:extLst>
                    </a:gridCol>
                    <a:gridCol w="578840">
                      <a:extLst>
                        <a:ext uri="{9D8B030D-6E8A-4147-A177-3AD203B41FA5}">
                          <a16:colId xmlns:a16="http://schemas.microsoft.com/office/drawing/2014/main" xmlns="" xmlns:a14="http://schemas.microsoft.com/office/drawing/2010/main" val="1951912326"/>
                        </a:ext>
                      </a:extLst>
                    </a:gridCol>
                    <a:gridCol w="2567031">
                      <a:extLst>
                        <a:ext uri="{9D8B030D-6E8A-4147-A177-3AD203B41FA5}">
                          <a16:colId xmlns:a16="http://schemas.microsoft.com/office/drawing/2014/main" xmlns="" xmlns:a14="http://schemas.microsoft.com/office/drawing/2010/main" val="2942506570"/>
                        </a:ext>
                      </a:extLst>
                    </a:gridCol>
                    <a:gridCol w="1770077">
                      <a:extLst>
                        <a:ext uri="{9D8B030D-6E8A-4147-A177-3AD203B41FA5}">
                          <a16:colId xmlns:a16="http://schemas.microsoft.com/office/drawing/2014/main" xmlns="" xmlns:a14="http://schemas.microsoft.com/office/drawing/2010/main" val="62705215"/>
                        </a:ext>
                      </a:extLst>
                    </a:gridCol>
                  </a:tblGrid>
                  <a:tr h="274320">
                    <a:tc rowSpan="2">
                      <a:txBody>
                        <a:bodyPr/>
                        <a:lstStyle/>
                        <a:p>
                          <a:pPr algn="ct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Particle</a:t>
                          </a:r>
                          <a:endParaRPr lang="en-US" sz="1200" b="0" dirty="0">
                            <a:solidFill>
                              <a:sysClr val="windowText" lastClr="000000"/>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lang="en-US" sz="1200" b="0" i="1" kern="1200" dirty="0">
                              <a:solidFill>
                                <a:sysClr val="windowText" lastClr="000000"/>
                              </a:solidFill>
                              <a:effectLst/>
                              <a:latin typeface="Cambria" panose="02040503050406030204" pitchFamily="18" charset="0"/>
                              <a:ea typeface="Cambria" panose="02040503050406030204" pitchFamily="18" charset="0"/>
                              <a:cs typeface="+mn-cs"/>
                            </a:rPr>
                            <a:t>f</a:t>
                          </a: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 (Hz)</a:t>
                          </a:r>
                          <a:endParaRPr lang="en-US" sz="1200" b="0" dirty="0">
                            <a:solidFill>
                              <a:sysClr val="windowText" lastClr="000000"/>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Graviton (Matter)</a:t>
                          </a:r>
                          <a:endParaRPr lang="en-US" sz="1200" b="0" dirty="0">
                            <a:solidFill>
                              <a:sysClr val="windowText" lastClr="00000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extLst>
                      <a:ext uri="{0D108BD9-81ED-4DB2-BD59-A6C34878D82A}">
                        <a16:rowId xmlns:a16="http://schemas.microsoft.com/office/drawing/2014/main" xmlns="" xmlns:a14="http://schemas.microsoft.com/office/drawing/2010/main" val="2881284535"/>
                      </a:ext>
                    </a:extLst>
                  </a:tr>
                  <a:tr h="274320">
                    <a:tc vMerge="1">
                      <a:txBody>
                        <a:bodyPr/>
                        <a:lstStyle/>
                        <a:p>
                          <a:endParaRPr lang="en-US" dirty="0"/>
                        </a:p>
                      </a:txBody>
                      <a:tcPr>
                        <a:solidFill>
                          <a:schemeClr val="bg1">
                            <a:lumMod val="85000"/>
                          </a:schemeClr>
                        </a:solidFill>
                      </a:tcPr>
                    </a:tc>
                    <a:tc vMerge="1">
                      <a:txBody>
                        <a:bodyPr/>
                        <a:lstStyle/>
                        <a:p>
                          <a:endParaRPr lang="en-US" dirty="0"/>
                        </a:p>
                      </a:txBody>
                      <a:tcPr>
                        <a:solidFill>
                          <a:schemeClr val="bg1">
                            <a:lumMod val="85000"/>
                          </a:schemeClr>
                        </a:solidFill>
                      </a:tcPr>
                    </a:tc>
                    <a:tc>
                      <a:txBody>
                        <a:bodyPr/>
                        <a:lstStyle/>
                        <a:p>
                          <a:pPr marL="0" marR="0" algn="ctr">
                            <a:lnSpc>
                              <a:spcPct val="107000"/>
                            </a:lnSpc>
                            <a:spcBef>
                              <a:spcPts val="0"/>
                            </a:spcBef>
                            <a:spcAft>
                              <a:spcPts val="0"/>
                            </a:spcAft>
                          </a:pPr>
                          <a:r>
                            <a:rPr lang="en-US" sz="12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Mass m (kg)</a:t>
                          </a:r>
                          <a:endPar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2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Radial length (m)</a:t>
                          </a:r>
                          <a:endPar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xmlns:a14="http://schemas.microsoft.com/office/drawing/2010/main" val="2324944494"/>
                      </a:ext>
                    </a:extLst>
                  </a:tr>
                  <a:tr h="274320">
                    <a:tc>
                      <a:txBody>
                        <a:bodyPr/>
                        <a:lstStyle/>
                        <a:p>
                          <a:pPr marL="0" marR="0" algn="ctr">
                            <a:lnSpc>
                              <a:spcPct val="107000"/>
                            </a:lnSpc>
                            <a:spcBef>
                              <a:spcPts val="0"/>
                            </a:spcBef>
                            <a:spcAft>
                              <a:spcPts val="0"/>
                            </a:spcAft>
                          </a:pP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Graviton</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0071" t="-197826" r="-69596" b="-304348"/>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6048" t="-197826" r="-687" b="-304348"/>
                          </a:stretch>
                        </a:blipFill>
                      </a:tcPr>
                    </a:tc>
                    <a:extLst>
                      <a:ext uri="{0D108BD9-81ED-4DB2-BD59-A6C34878D82A}">
                        <a16:rowId xmlns:a16="http://schemas.microsoft.com/office/drawing/2014/main" xmlns="" xmlns:a14="http://schemas.microsoft.com/office/drawing/2010/main" val="2449807610"/>
                      </a:ext>
                    </a:extLst>
                  </a:tr>
                  <a:tr h="274320">
                    <a:tc>
                      <a:txBody>
                        <a:bodyPr/>
                        <a:lstStyle/>
                        <a:p>
                          <a:pPr marL="0" marR="0" algn="ctr">
                            <a:lnSpc>
                              <a:spcPct val="107000"/>
                            </a:lnSpc>
                            <a:spcBef>
                              <a:spcPts val="0"/>
                            </a:spcBef>
                            <a:spcAft>
                              <a:spcPts val="0"/>
                            </a:spcAft>
                          </a:pPr>
                          <a:r>
                            <a:rPr lang="en-US" sz="110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Aitheron</a:t>
                          </a:r>
                          <a:endParaRPr lang="en-US" sz="105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i="1"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f</a:t>
                          </a: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1</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0071" t="-304444" r="-69596" b="-21111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6048" t="-304444" r="-687" b="-211111"/>
                          </a:stretch>
                        </a:blipFill>
                      </a:tcPr>
                    </a:tc>
                    <a:extLst>
                      <a:ext uri="{0D108BD9-81ED-4DB2-BD59-A6C34878D82A}">
                        <a16:rowId xmlns:a16="http://schemas.microsoft.com/office/drawing/2014/main" xmlns="" xmlns:a14="http://schemas.microsoft.com/office/drawing/2010/main" val="1166878651"/>
                      </a:ext>
                    </a:extLst>
                  </a:tr>
                  <a:tr h="274320">
                    <a:tc>
                      <a:txBody>
                        <a:bodyPr/>
                        <a:lstStyle/>
                        <a:p>
                          <a:pPr marL="0" marR="0" algn="ctr">
                            <a:lnSpc>
                              <a:spcPct val="107000"/>
                            </a:lnSpc>
                            <a:spcBef>
                              <a:spcPts val="0"/>
                            </a:spcBef>
                            <a:spcAft>
                              <a:spcPts val="0"/>
                            </a:spcAft>
                          </a:pP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Proton</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i="1">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f</a:t>
                          </a:r>
                          <a:r>
                            <a:rPr lang="en-US" sz="110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105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0071" t="-404444" r="-69596" b="-11111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6048" t="-404444" r="-687" b="-111111"/>
                          </a:stretch>
                        </a:blipFill>
                      </a:tcPr>
                    </a:tc>
                    <a:extLst>
                      <a:ext uri="{0D108BD9-81ED-4DB2-BD59-A6C34878D82A}">
                        <a16:rowId xmlns:a16="http://schemas.microsoft.com/office/drawing/2014/main" xmlns="" xmlns:a14="http://schemas.microsoft.com/office/drawing/2010/main" val="3693623604"/>
                      </a:ext>
                    </a:extLst>
                  </a:tr>
                  <a:tr h="274320">
                    <a:tc>
                      <a:txBody>
                        <a:bodyPr/>
                        <a:lstStyle/>
                        <a:p>
                          <a:pPr marL="0" marR="0" algn="ctr">
                            <a:lnSpc>
                              <a:spcPct val="107000"/>
                            </a:lnSpc>
                            <a:spcBef>
                              <a:spcPts val="0"/>
                            </a:spcBef>
                            <a:spcAft>
                              <a:spcPts val="0"/>
                            </a:spcAft>
                          </a:pP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Ether Oscillator</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i="1"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f</a:t>
                          </a:r>
                          <a:r>
                            <a:rPr lang="en-US" sz="110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105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0071" t="-504444" r="-69596" b="-1111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6048" t="-504444" r="-687" b="-11111"/>
                          </a:stretch>
                        </a:blipFill>
                      </a:tcPr>
                    </a:tc>
                    <a:extLst>
                      <a:ext uri="{0D108BD9-81ED-4DB2-BD59-A6C34878D82A}">
                        <a16:rowId xmlns:a16="http://schemas.microsoft.com/office/drawing/2014/main" xmlns="" xmlns:a14="http://schemas.microsoft.com/office/drawing/2010/main" val="2889573689"/>
                      </a:ext>
                    </a:extLst>
                  </a:tr>
                </a:tbl>
              </a:graphicData>
            </a:graphic>
          </p:graphicFrame>
        </mc:Fallback>
      </mc:AlternateContent>
      <mc:AlternateContent xmlns:mc="http://schemas.openxmlformats.org/markup-compatibility/2006">
        <mc:Choice xmlns:a14="http://schemas.microsoft.com/office/drawing/2010/main" xmlns="" Requires="a14">
          <p:sp>
            <p:nvSpPr>
              <p:cNvPr id="11" name="TextBox 10">
                <a:extLst>
                  <a:ext uri="{FF2B5EF4-FFF2-40B4-BE49-F238E27FC236}">
                    <a16:creationId xmlns:a16="http://schemas.microsoft.com/office/drawing/2014/main" id="{669B26EA-DD69-4C47-8DEE-6A4AB8A7E06D}"/>
                  </a:ext>
                </a:extLst>
              </p:cNvPr>
              <p:cNvSpPr txBox="1"/>
              <p:nvPr/>
            </p:nvSpPr>
            <p:spPr>
              <a:xfrm>
                <a:off x="3510023" y="2624772"/>
                <a:ext cx="8206670" cy="536044"/>
              </a:xfrm>
              <a:prstGeom prst="rect">
                <a:avLst/>
              </a:prstGeom>
              <a:noFill/>
            </p:spPr>
            <p:txBody>
              <a:bodyPr wrap="none" rtlCol="0">
                <a:spAutoFit/>
              </a:bodyPr>
              <a:lstStyle/>
              <a:p>
                <a:r>
                  <a:rPr lang="en-US" sz="1400" dirty="0">
                    <a:latin typeface="Cambria" panose="02040503050406030204" pitchFamily="18" charset="0"/>
                    <a:ea typeface="Cambria" panose="02040503050406030204" pitchFamily="18" charset="0"/>
                  </a:rPr>
                  <a:t>The radial length </a:t>
                </a:r>
                <a14:m>
                  <m:oMath xmlns:m="http://schemas.openxmlformats.org/officeDocument/2006/math">
                    <m:r>
                      <a:rPr lang="en-US" sz="1400" i="1">
                        <a:latin typeface="Cambria Math" panose="02040503050406030204" pitchFamily="18" charset="0"/>
                      </a:rPr>
                      <m:t>×</m:t>
                    </m:r>
                    <m:r>
                      <a:rPr lang="en-US" sz="1400">
                        <a:latin typeface="Cambria Math" panose="02040503050406030204" pitchFamily="18" charset="0"/>
                      </a:rPr>
                      <m:t>1.346611109×</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27</m:t>
                        </m:r>
                      </m:sup>
                    </m:sSup>
                    <m:f>
                      <m:fPr>
                        <m:type m:val="lin"/>
                        <m:ctrlPr>
                          <a:rPr lang="en-US" sz="1400" i="1">
                            <a:latin typeface="Cambria Math" panose="02040503050406030204" pitchFamily="18" charset="0"/>
                          </a:rPr>
                        </m:ctrlPr>
                      </m:fPr>
                      <m:num>
                        <m:r>
                          <m:rPr>
                            <m:sty m:val="p"/>
                          </m:rPr>
                          <a:rPr lang="en-US" sz="1400">
                            <a:latin typeface="Cambria Math" panose="02040503050406030204" pitchFamily="18" charset="0"/>
                          </a:rPr>
                          <m:t>kg</m:t>
                        </m:r>
                      </m:num>
                      <m:den>
                        <m:r>
                          <m:rPr>
                            <m:sty m:val="p"/>
                          </m:rPr>
                          <a:rPr lang="en-US" sz="1400">
                            <a:latin typeface="Cambria Math" panose="02040503050406030204" pitchFamily="18" charset="0"/>
                          </a:rPr>
                          <m:t>m</m:t>
                        </m:r>
                      </m:den>
                    </m:f>
                    <m:r>
                      <a:rPr lang="en-US" sz="1400">
                        <a:latin typeface="Cambria Math" panose="02040503050406030204" pitchFamily="18" charset="0"/>
                      </a:rPr>
                      <m:t>=</m:t>
                    </m:r>
                    <m:r>
                      <m:rPr>
                        <m:sty m:val="p"/>
                      </m:rPr>
                      <a:rPr lang="en-US" sz="1400">
                        <a:latin typeface="Cambria Math" panose="02040503050406030204" pitchFamily="18" charset="0"/>
                      </a:rPr>
                      <m:t>the</m:t>
                    </m:r>
                    <m:r>
                      <a:rPr lang="en-US" sz="1400">
                        <a:latin typeface="Cambria Math" panose="02040503050406030204" pitchFamily="18" charset="0"/>
                      </a:rPr>
                      <m:t> </m:t>
                    </m:r>
                    <m:r>
                      <m:rPr>
                        <m:sty m:val="p"/>
                      </m:rPr>
                      <a:rPr lang="en-US" sz="1400">
                        <a:latin typeface="Cambria Math" panose="02040503050406030204" pitchFamily="18" charset="0"/>
                      </a:rPr>
                      <m:t>particle</m:t>
                    </m:r>
                    <m:r>
                      <a:rPr lang="en-US" sz="1400">
                        <a:latin typeface="Cambria Math" panose="02040503050406030204" pitchFamily="18" charset="0"/>
                      </a:rPr>
                      <m:t> </m:t>
                    </m:r>
                    <m:r>
                      <m:rPr>
                        <m:sty m:val="p"/>
                      </m:rPr>
                      <a:rPr lang="en-US" sz="1400">
                        <a:latin typeface="Cambria Math" panose="02040503050406030204" pitchFamily="18" charset="0"/>
                      </a:rPr>
                      <m:t>mass</m:t>
                    </m:r>
                  </m:oMath>
                </a14:m>
                <a:r>
                  <a:rPr lang="en-US" sz="1400" dirty="0">
                    <a:latin typeface="Cambria" panose="02040503050406030204" pitchFamily="18" charset="0"/>
                    <a:ea typeface="Cambria" panose="02040503050406030204" pitchFamily="18" charset="0"/>
                  </a:rPr>
                  <a:t> </a:t>
                </a:r>
              </a:p>
              <a:p>
                <a:r>
                  <a:rPr lang="en-US" sz="1400" dirty="0">
                    <a:latin typeface="Cambria" panose="02040503050406030204" pitchFamily="18" charset="0"/>
                    <a:ea typeface="Cambria" panose="02040503050406030204" pitchFamily="18" charset="0"/>
                  </a:rPr>
                  <a:t>Example: </a:t>
                </a:r>
                <a14:m>
                  <m:oMath xmlns:m="http://schemas.openxmlformats.org/officeDocument/2006/math">
                    <m:r>
                      <a:rPr lang="en-US" sz="1400" i="1">
                        <a:latin typeface="Cambria Math" panose="02040503050406030204" pitchFamily="18" charset="0"/>
                      </a:rPr>
                      <m:t>1.242097444×</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−54</m:t>
                        </m:r>
                      </m:sup>
                    </m:sSup>
                    <m:r>
                      <a:rPr lang="en-US" sz="1400" i="1">
                        <a:latin typeface="Cambria Math" panose="02040503050406030204" pitchFamily="18" charset="0"/>
                      </a:rPr>
                      <m:t> </m:t>
                    </m:r>
                    <m:r>
                      <m:rPr>
                        <m:sty m:val="p"/>
                      </m:rPr>
                      <a:rPr lang="en-US" sz="1400">
                        <a:latin typeface="Cambria Math" panose="02040503050406030204" pitchFamily="18" charset="0"/>
                      </a:rPr>
                      <m:t>m</m:t>
                    </m:r>
                    <m:r>
                      <a:rPr lang="en-US" sz="1400" i="1">
                        <a:latin typeface="Cambria Math" panose="02040503050406030204" pitchFamily="18" charset="0"/>
                      </a:rPr>
                      <m:t>×</m:t>
                    </m:r>
                    <m:r>
                      <a:rPr lang="en-US" sz="1400">
                        <a:latin typeface="Cambria Math" panose="02040503050406030204" pitchFamily="18" charset="0"/>
                      </a:rPr>
                      <m:t>1.346611109×</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27</m:t>
                        </m:r>
                      </m:sup>
                    </m:sSup>
                    <m:f>
                      <m:fPr>
                        <m:type m:val="lin"/>
                        <m:ctrlPr>
                          <a:rPr lang="en-US" sz="1400" i="1">
                            <a:latin typeface="Cambria Math" panose="02040503050406030204" pitchFamily="18" charset="0"/>
                          </a:rPr>
                        </m:ctrlPr>
                      </m:fPr>
                      <m:num>
                        <m:r>
                          <m:rPr>
                            <m:sty m:val="p"/>
                          </m:rPr>
                          <a:rPr lang="en-US" sz="1400">
                            <a:latin typeface="Cambria Math" panose="02040503050406030204" pitchFamily="18" charset="0"/>
                          </a:rPr>
                          <m:t>kg</m:t>
                        </m:r>
                      </m:num>
                      <m:den>
                        <m:r>
                          <m:rPr>
                            <m:sty m:val="p"/>
                          </m:rPr>
                          <a:rPr lang="en-US" sz="1400">
                            <a:latin typeface="Cambria Math" panose="02040503050406030204" pitchFamily="18" charset="0"/>
                          </a:rPr>
                          <m:t>m</m:t>
                        </m:r>
                      </m:den>
                    </m:f>
                    <m:r>
                      <a:rPr lang="en-US" sz="1400" i="1">
                        <a:latin typeface="Cambria Math" panose="02040503050406030204" pitchFamily="18" charset="0"/>
                      </a:rPr>
                      <m:t>=1.672622216×</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−27</m:t>
                        </m:r>
                      </m:sup>
                    </m:sSup>
                    <m:r>
                      <a:rPr lang="en-US" sz="1400">
                        <a:latin typeface="Cambria Math" panose="02040503050406030204" pitchFamily="18" charset="0"/>
                      </a:rPr>
                      <m:t> </m:t>
                    </m:r>
                    <m:r>
                      <m:rPr>
                        <m:sty m:val="p"/>
                      </m:rPr>
                      <a:rPr lang="en-US" sz="1400">
                        <a:latin typeface="Cambria Math" panose="02040503050406030204" pitchFamily="18" charset="0"/>
                      </a:rPr>
                      <m:t>kg</m:t>
                    </m:r>
                    <m:r>
                      <a:rPr lang="en-US" sz="1400">
                        <a:latin typeface="Cambria Math" panose="02040503050406030204" pitchFamily="18" charset="0"/>
                      </a:rPr>
                      <m:t> </m:t>
                    </m:r>
                    <m:r>
                      <m:rPr>
                        <m:sty m:val="p"/>
                      </m:rPr>
                      <a:rPr lang="en-US" sz="1400">
                        <a:latin typeface="Cambria Math" panose="02040503050406030204" pitchFamily="18" charset="0"/>
                      </a:rPr>
                      <m:t>proton</m:t>
                    </m:r>
                    <m:r>
                      <a:rPr lang="en-US" sz="1400">
                        <a:latin typeface="Cambria Math" panose="02040503050406030204" pitchFamily="18" charset="0"/>
                      </a:rPr>
                      <m:t> </m:t>
                    </m:r>
                    <m:r>
                      <m:rPr>
                        <m:sty m:val="p"/>
                      </m:rPr>
                      <a:rPr lang="en-US" sz="1400">
                        <a:latin typeface="Cambria Math" panose="02040503050406030204" pitchFamily="18" charset="0"/>
                      </a:rPr>
                      <m:t>mass</m:t>
                    </m:r>
                  </m:oMath>
                </a14:m>
                <a:endParaRPr lang="en-US" sz="1400" dirty="0">
                  <a:latin typeface="Cambria" panose="02040503050406030204" pitchFamily="18" charset="0"/>
                  <a:ea typeface="Cambria" panose="02040503050406030204" pitchFamily="18" charset="0"/>
                </a:endParaRPr>
              </a:p>
            </p:txBody>
          </p:sp>
        </mc:Choice>
        <mc:Fallback>
          <p:sp>
            <p:nvSpPr>
              <p:cNvPr id="11" name="TextBox 10">
                <a:extLst>
                  <a:ext uri="{FF2B5EF4-FFF2-40B4-BE49-F238E27FC236}">
                    <a16:creationId xmlns:a16="http://schemas.microsoft.com/office/drawing/2014/main" xmlns="" xmlns:a14="http://schemas.microsoft.com/office/drawing/2010/main" id="{669B26EA-DD69-4C47-8DEE-6A4AB8A7E06D}"/>
                  </a:ext>
                </a:extLst>
              </p:cNvPr>
              <p:cNvSpPr txBox="1">
                <a:spLocks noRot="1" noChangeAspect="1" noMove="1" noResize="1" noEditPoints="1" noAdjustHandles="1" noChangeArrowheads="1" noChangeShapeType="1" noTextEdit="1"/>
              </p:cNvSpPr>
              <p:nvPr/>
            </p:nvSpPr>
            <p:spPr>
              <a:xfrm>
                <a:off x="3510023" y="2624772"/>
                <a:ext cx="8206670" cy="536044"/>
              </a:xfrm>
              <a:prstGeom prst="rect">
                <a:avLst/>
              </a:prstGeom>
              <a:blipFill>
                <a:blip r:embed="rId4" cstate="print"/>
                <a:stretch>
                  <a:fillRect l="-223" t="-53409" b="-8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12" name="Table 11">
                <a:extLst>
                  <a:ext uri="{FF2B5EF4-FFF2-40B4-BE49-F238E27FC236}">
                    <a16:creationId xmlns:a16="http://schemas.microsoft.com/office/drawing/2014/main" id="{4DF5395F-E8DD-4A87-8AFA-196A0A4299DB}"/>
                  </a:ext>
                </a:extLst>
              </p:cNvPr>
              <p:cNvGraphicFramePr>
                <a:graphicFrameLocks noGrp="1"/>
              </p:cNvGraphicFramePr>
              <p:nvPr>
                <p:extLst>
                  <p:ext uri="{D42A27DB-BD31-4B8C-83A1-F6EECF244321}">
                    <p14:modId xmlns:p14="http://schemas.microsoft.com/office/powerpoint/2010/main" val="1815071936"/>
                  </p:ext>
                </p:extLst>
              </p:nvPr>
            </p:nvGraphicFramePr>
            <p:xfrm>
              <a:off x="3510023" y="3286804"/>
              <a:ext cx="7063895" cy="1757109"/>
            </p:xfrm>
            <a:graphic>
              <a:graphicData uri="http://schemas.openxmlformats.org/drawingml/2006/table">
                <a:tbl>
                  <a:tblPr firstRow="1" bandRow="1">
                    <a:tableStyleId>{073A0DAA-6AF3-43AB-8588-CEC1D06C72B9}</a:tableStyleId>
                  </a:tblPr>
                  <a:tblGrid>
                    <a:gridCol w="1393687">
                      <a:extLst>
                        <a:ext uri="{9D8B030D-6E8A-4147-A177-3AD203B41FA5}">
                          <a16:colId xmlns:a16="http://schemas.microsoft.com/office/drawing/2014/main" val="2098687785"/>
                        </a:ext>
                      </a:extLst>
                    </a:gridCol>
                    <a:gridCol w="667652">
                      <a:extLst>
                        <a:ext uri="{9D8B030D-6E8A-4147-A177-3AD203B41FA5}">
                          <a16:colId xmlns:a16="http://schemas.microsoft.com/office/drawing/2014/main" val="1951912326"/>
                        </a:ext>
                      </a:extLst>
                    </a:gridCol>
                    <a:gridCol w="2960894">
                      <a:extLst>
                        <a:ext uri="{9D8B030D-6E8A-4147-A177-3AD203B41FA5}">
                          <a16:colId xmlns:a16="http://schemas.microsoft.com/office/drawing/2014/main" val="2942506570"/>
                        </a:ext>
                      </a:extLst>
                    </a:gridCol>
                    <a:gridCol w="2041662">
                      <a:extLst>
                        <a:ext uri="{9D8B030D-6E8A-4147-A177-3AD203B41FA5}">
                          <a16:colId xmlns:a16="http://schemas.microsoft.com/office/drawing/2014/main" val="62705215"/>
                        </a:ext>
                      </a:extLst>
                    </a:gridCol>
                  </a:tblGrid>
                  <a:tr h="273139">
                    <a:tc rowSpan="2">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Particle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algn="ctr" defTabSz="914400" rtl="0" eaLnBrk="1" latinLnBrk="0" hangingPunct="1">
                            <a:lnSpc>
                              <a:spcPct val="107000"/>
                            </a:lnSpc>
                            <a:spcBef>
                              <a:spcPts val="0"/>
                            </a:spcBef>
                            <a:spcAft>
                              <a:spcPts val="0"/>
                            </a:spcAft>
                          </a:pPr>
                          <a:r>
                            <a:rPr lang="en-US" sz="1200" b="0" i="1" kern="1200" dirty="0">
                              <a:solidFill>
                                <a:sysClr val="windowText" lastClr="000000"/>
                              </a:solidFill>
                              <a:effectLst/>
                              <a:latin typeface="Cambria" panose="02040503050406030204" pitchFamily="18" charset="0"/>
                              <a:ea typeface="Cambria" panose="02040503050406030204" pitchFamily="18" charset="0"/>
                              <a:cs typeface="+mn-cs"/>
                            </a:rPr>
                            <a:t>f</a:t>
                          </a:r>
                        </a:p>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(Hz)</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Graviton (Ether Toroid)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2881284535"/>
                      </a:ext>
                    </a:extLst>
                  </a:tr>
                  <a:tr h="273139">
                    <a:tc vMerge="1">
                      <a:txBody>
                        <a:bodyPr/>
                        <a:lstStyle/>
                        <a:p>
                          <a:endParaRPr lang="en-US"/>
                        </a:p>
                      </a:txBody>
                      <a:tcPr>
                        <a:solidFill>
                          <a:schemeClr val="bg1">
                            <a:lumMod val="85000"/>
                          </a:schemeClr>
                        </a:solidFill>
                      </a:tcPr>
                    </a:tc>
                    <a:tc vMerge="1">
                      <a:txBody>
                        <a:bodyPr/>
                        <a:lstStyle/>
                        <a:p>
                          <a:endParaRPr lang="en-US"/>
                        </a:p>
                      </a:txBody>
                      <a:tcPr>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Mass M (kg)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Toroid radius R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4944494"/>
                      </a:ext>
                    </a:extLst>
                  </a:tr>
                  <a:tr h="273139">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Graviton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kern="1200">
                                    <a:solidFill>
                                      <a:sysClr val="windowText" lastClr="000000"/>
                                    </a:solidFill>
                                    <a:effectLst/>
                                    <a:latin typeface="Cambria Math" panose="02040503050406030204" pitchFamily="18" charset="0"/>
                                    <a:ea typeface="Cambria" panose="02040503050406030204" pitchFamily="18" charset="0"/>
                                    <a:cs typeface="+mn-cs"/>
                                  </a:rPr>
                                  <m:t>7.37×</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−58</m:t>
                                    </m:r>
                                  </m:sup>
                                </m:s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𝑓</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m:t>
                                    </m:r>
                                  </m:sup>
                                </m:s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=1.86×</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−9</m:t>
                                    </m:r>
                                  </m:sup>
                                </m:sSup>
                              </m:oMath>
                            </m:oMathPara>
                          </a14:m>
                          <a:endParaRPr lang="en-US" sz="1200" b="0" kern="1200" dirty="0">
                            <a:solidFill>
                              <a:sysClr val="windowText" lastClr="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kern="1200">
                                    <a:solidFill>
                                      <a:sysClr val="windowText" lastClr="000000"/>
                                    </a:solidFill>
                                    <a:effectLst/>
                                    <a:latin typeface="Cambria Math" panose="02040503050406030204" pitchFamily="18" charset="0"/>
                                    <a:ea typeface="Cambria" panose="02040503050406030204" pitchFamily="18" charset="0"/>
                                    <a:cs typeface="+mn-cs"/>
                                  </a:rPr>
                                  <m:t>1.380668031×</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−36</m:t>
                                    </m:r>
                                  </m:sup>
                                </m:sSup>
                              </m:oMath>
                            </m:oMathPara>
                          </a14:m>
                          <a:endParaRPr lang="en-US" sz="1200" b="0" kern="1200">
                            <a:solidFill>
                              <a:sysClr val="windowText" lastClr="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49807610"/>
                      </a:ext>
                    </a:extLst>
                  </a:tr>
                  <a:tr h="273139">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Aitheron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f1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kern="1200">
                                    <a:solidFill>
                                      <a:sysClr val="windowText" lastClr="000000"/>
                                    </a:solidFill>
                                    <a:effectLst/>
                                    <a:latin typeface="Cambria Math" panose="02040503050406030204" pitchFamily="18" charset="0"/>
                                    <a:ea typeface="Cambria" panose="02040503050406030204" pitchFamily="18" charset="0"/>
                                    <a:cs typeface="+mn-cs"/>
                                  </a:rPr>
                                  <m:t>1.86×</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−9</m:t>
                                    </m:r>
                                  </m:sup>
                                </m:s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m:t>
                                </m:r>
                                <m:r>
                                  <a:rPr lang="en-US" sz="1200" b="0" kern="1200">
                                    <a:solidFill>
                                      <a:sysClr val="windowText" lastClr="000000"/>
                                    </a:solidFill>
                                    <a:effectLst/>
                                    <a:latin typeface="Cambria Math" panose="02040503050406030204" pitchFamily="18" charset="0"/>
                                    <a:ea typeface="Cambria" panose="02040503050406030204" pitchFamily="18" charset="0"/>
                                    <a:cs typeface="+mn-cs"/>
                                  </a:rPr>
                                  <m:t>𝑓</m:t>
                                </m:r>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1=0.0186</m:t>
                                </m:r>
                              </m:oMath>
                            </m:oMathPara>
                          </a14:m>
                          <a:endParaRPr lang="en-US" sz="1200" b="0" kern="1200" dirty="0">
                            <a:solidFill>
                              <a:sysClr val="windowText" lastClr="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kern="1200">
                                    <a:solidFill>
                                      <a:sysClr val="windowText" lastClr="000000"/>
                                    </a:solidFill>
                                    <a:effectLst/>
                                    <a:latin typeface="Cambria Math" panose="02040503050406030204" pitchFamily="18" charset="0"/>
                                    <a:ea typeface="Cambria" panose="02040503050406030204" pitchFamily="18" charset="0"/>
                                    <a:cs typeface="+mn-cs"/>
                                  </a:rPr>
                                  <m:t>1.380668031×</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−29</m:t>
                                    </m:r>
                                  </m:sup>
                                </m:sSup>
                              </m:oMath>
                            </m:oMathPara>
                          </a14:m>
                          <a:endParaRPr lang="en-US" sz="1200" b="0" kern="1200" dirty="0">
                            <a:solidFill>
                              <a:sysClr val="windowText" lastClr="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66878651"/>
                      </a:ext>
                    </a:extLst>
                  </a:tr>
                  <a:tr h="273139">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Proton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f2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kern="1200">
                                    <a:solidFill>
                                      <a:sysClr val="windowText" lastClr="000000"/>
                                    </a:solidFill>
                                    <a:effectLst/>
                                    <a:latin typeface="Cambria Math" panose="02040503050406030204" pitchFamily="18" charset="0"/>
                                    <a:ea typeface="Cambria" panose="02040503050406030204" pitchFamily="18" charset="0"/>
                                    <a:cs typeface="+mn-cs"/>
                                  </a:rPr>
                                  <m:t>0.0186×</m:t>
                                </m:r>
                                <m:r>
                                  <a:rPr lang="en-US" sz="1200" b="0" kern="1200">
                                    <a:solidFill>
                                      <a:sysClr val="windowText" lastClr="000000"/>
                                    </a:solidFill>
                                    <a:effectLst/>
                                    <a:latin typeface="Cambria Math" panose="02040503050406030204" pitchFamily="18" charset="0"/>
                                    <a:ea typeface="Cambria" panose="02040503050406030204" pitchFamily="18" charset="0"/>
                                    <a:cs typeface="+mn-cs"/>
                                  </a:rPr>
                                  <m:t>𝑓</m:t>
                                </m:r>
                                <m:r>
                                  <a:rPr lang="en-US" sz="1200" b="0" kern="1200">
                                    <a:solidFill>
                                      <a:sysClr val="windowText" lastClr="000000"/>
                                    </a:solidFill>
                                    <a:effectLst/>
                                    <a:latin typeface="Cambria Math" panose="02040503050406030204" pitchFamily="18" charset="0"/>
                                    <a:ea typeface="Cambria" panose="02040503050406030204" pitchFamily="18" charset="0"/>
                                    <a:cs typeface="+mn-cs"/>
                                  </a:rPr>
                                  <m:t>2=4.218079661×</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21</m:t>
                                    </m:r>
                                  </m:sup>
                                </m:sSup>
                              </m:oMath>
                            </m:oMathPara>
                          </a14:m>
                          <a:endParaRPr lang="en-US" sz="1200" b="0" kern="1200" dirty="0">
                            <a:solidFill>
                              <a:sysClr val="windowText" lastClr="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kern="1200">
                                    <a:solidFill>
                                      <a:sysClr val="windowText" lastClr="000000"/>
                                    </a:solidFill>
                                    <a:effectLst/>
                                    <a:latin typeface="Cambria Math" panose="02040503050406030204" pitchFamily="18" charset="0"/>
                                    <a:ea typeface="Cambria" panose="02040503050406030204" pitchFamily="18" charset="0"/>
                                    <a:cs typeface="+mn-cs"/>
                                  </a:rPr>
                                  <m:t>3.133675821×</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−6</m:t>
                                    </m:r>
                                  </m:sup>
                                </m:sSup>
                              </m:oMath>
                            </m:oMathPara>
                          </a14:m>
                          <a:endParaRPr lang="en-US" sz="1200" b="0" kern="1200" dirty="0">
                            <a:solidFill>
                              <a:sysClr val="windowText" lastClr="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93623604"/>
                      </a:ext>
                    </a:extLst>
                  </a:tr>
                  <a:tr h="371667">
                    <a:tc>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Ether Oscillator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f3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kern="1200">
                                    <a:solidFill>
                                      <a:sysClr val="windowText" lastClr="000000"/>
                                    </a:solidFill>
                                    <a:effectLst/>
                                    <a:latin typeface="Cambria Math" panose="02040503050406030204" pitchFamily="18" charset="0"/>
                                    <a:ea typeface="Cambria" panose="02040503050406030204" pitchFamily="18" charset="0"/>
                                    <a:cs typeface="+mn-cs"/>
                                  </a:rPr>
                                  <m:t>4.218079661×</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21</m:t>
                                    </m:r>
                                  </m:sup>
                                </m:s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m:t>
                                </m:r>
                                <m:r>
                                  <a:rPr lang="en-US" sz="1200" b="0" kern="1200">
                                    <a:solidFill>
                                      <a:sysClr val="windowText" lastClr="000000"/>
                                    </a:solidFill>
                                    <a:effectLst/>
                                    <a:latin typeface="Cambria Math" panose="02040503050406030204" pitchFamily="18" charset="0"/>
                                    <a:ea typeface="Cambria" panose="02040503050406030204" pitchFamily="18" charset="0"/>
                                    <a:cs typeface="+mn-cs"/>
                                  </a:rPr>
                                  <m:t>𝑓</m:t>
                                </m:r>
                                <m:r>
                                  <a:rPr lang="en-US" sz="1200" b="0" kern="1200">
                                    <a:solidFill>
                                      <a:sysClr val="windowText" lastClr="000000"/>
                                    </a:solidFill>
                                    <a:effectLst/>
                                    <a:latin typeface="Cambria Math" panose="02040503050406030204" pitchFamily="18" charset="0"/>
                                    <a:ea typeface="Cambria" panose="02040503050406030204" pitchFamily="18" charset="0"/>
                                    <a:cs typeface="+mn-cs"/>
                                  </a:rPr>
                                  <m:t>3</m:t>
                                </m:r>
                              </m:oMath>
                            </m:oMathPara>
                          </a14:m>
                          <a:endParaRPr lang="en-US" sz="1200" b="0" kern="1200">
                            <a:solidFill>
                              <a:sysClr val="windowText" lastClr="000000"/>
                            </a:solidFill>
                            <a:effectLst/>
                            <a:latin typeface="Cambria" panose="02040503050406030204" pitchFamily="18" charset="0"/>
                            <a:ea typeface="Cambria" panose="02040503050406030204" pitchFamily="18" charset="0"/>
                            <a:cs typeface="+mn-cs"/>
                          </a:endParaRPr>
                        </a:p>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kern="1200">
                                    <a:solidFill>
                                      <a:sysClr val="windowText" lastClr="000000"/>
                                    </a:solidFill>
                                    <a:effectLst/>
                                    <a:latin typeface="Cambria Math" panose="02040503050406030204" pitchFamily="18" charset="0"/>
                                    <a:ea typeface="Cambria" panose="02040503050406030204" pitchFamily="18" charset="0"/>
                                    <a:cs typeface="+mn-cs"/>
                                  </a:rPr>
                                  <m:t>=4.68865609×</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39</m:t>
                                    </m:r>
                                  </m:sup>
                                </m:s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 </m:t>
                                </m:r>
                              </m:oMath>
                            </m:oMathPara>
                          </a14:m>
                          <a:endParaRPr lang="en-US" sz="1200" b="0" kern="1200">
                            <a:solidFill>
                              <a:sysClr val="windowText" lastClr="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b="0" kern="1200">
                                    <a:solidFill>
                                      <a:sysClr val="windowText" lastClr="000000"/>
                                    </a:solidFill>
                                    <a:effectLst/>
                                    <a:latin typeface="Cambria Math" panose="02040503050406030204" pitchFamily="18" charset="0"/>
                                    <a:ea typeface="Cambria" panose="02040503050406030204" pitchFamily="18" charset="0"/>
                                    <a:cs typeface="+mn-cs"/>
                                  </a:rPr>
                                  <m:t>3.481818×</m:t>
                                </m:r>
                                <m:sSup>
                                  <m:sSupPr>
                                    <m:ctrlPr>
                                      <a:rPr lang="en-US" sz="1200" b="0" i="1" kern="1200">
                                        <a:solidFill>
                                          <a:sysClr val="windowText" lastClr="000000"/>
                                        </a:solidFill>
                                        <a:effectLst/>
                                        <a:latin typeface="Cambria Math" panose="02040503050406030204" pitchFamily="18" charset="0"/>
                                        <a:ea typeface="Cambria" panose="02040503050406030204" pitchFamily="18" charset="0"/>
                                        <a:cs typeface="+mn-cs"/>
                                      </a:rPr>
                                    </m:ctrlPr>
                                  </m:sSupPr>
                                  <m:e>
                                    <m:r>
                                      <a:rPr lang="en-US" sz="1200" b="0" kern="1200">
                                        <a:solidFill>
                                          <a:sysClr val="windowText" lastClr="000000"/>
                                        </a:solidFill>
                                        <a:effectLst/>
                                        <a:latin typeface="Cambria Math" panose="02040503050406030204" pitchFamily="18" charset="0"/>
                                        <a:ea typeface="Cambria" panose="02040503050406030204" pitchFamily="18" charset="0"/>
                                        <a:cs typeface="+mn-cs"/>
                                      </a:rPr>
                                      <m:t>10</m:t>
                                    </m:r>
                                  </m:e>
                                  <m:sup>
                                    <m:r>
                                      <a:rPr lang="en-US" sz="1200" b="0" kern="1200">
                                        <a:solidFill>
                                          <a:sysClr val="windowText" lastClr="000000"/>
                                        </a:solidFill>
                                        <a:effectLst/>
                                        <a:latin typeface="Cambria Math" panose="02040503050406030204" pitchFamily="18" charset="0"/>
                                        <a:ea typeface="Cambria" panose="02040503050406030204" pitchFamily="18" charset="0"/>
                                        <a:cs typeface="+mn-cs"/>
                                      </a:rPr>
                                      <m:t>12</m:t>
                                    </m:r>
                                  </m:sup>
                                </m:sSup>
                              </m:oMath>
                            </m:oMathPara>
                          </a14:m>
                          <a:endParaRPr lang="en-US" sz="1200" b="0" kern="1200" dirty="0">
                            <a:solidFill>
                              <a:sysClr val="windowText" lastClr="000000"/>
                            </a:solidFill>
                            <a:effectLst/>
                            <a:latin typeface="Cambria" panose="02040503050406030204" pitchFamily="18" charset="0"/>
                            <a:ea typeface="Cambria" panose="020405030504060302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89573689"/>
                      </a:ext>
                    </a:extLst>
                  </a:tr>
                </a:tbl>
              </a:graphicData>
            </a:graphic>
          </p:graphicFrame>
        </mc:Choice>
        <mc:Fallback>
          <p:graphicFrame>
            <p:nvGraphicFramePr>
              <p:cNvPr id="12" name="Table 11">
                <a:extLst>
                  <a:ext uri="{FF2B5EF4-FFF2-40B4-BE49-F238E27FC236}">
                    <a16:creationId xmlns:a16="http://schemas.microsoft.com/office/drawing/2014/main" xmlns="" xmlns:a14="http://schemas.microsoft.com/office/drawing/2010/main" id="{4DF5395F-E8DD-4A87-8AFA-196A0A4299DB}"/>
                  </a:ext>
                </a:extLst>
              </p:cNvPr>
              <p:cNvGraphicFramePr>
                <a:graphicFrameLocks noGrp="1"/>
              </p:cNvGraphicFramePr>
              <p:nvPr>
                <p:extLst>
                  <p:ext uri="{D42A27DB-BD31-4B8C-83A1-F6EECF244321}">
                    <p14:modId xmlns:p14="http://schemas.microsoft.com/office/powerpoint/2010/main" xmlns="" xmlns:a14="http://schemas.microsoft.com/office/drawing/2010/main" val="1815071936"/>
                  </p:ext>
                </p:extLst>
              </p:nvPr>
            </p:nvGraphicFramePr>
            <p:xfrm>
              <a:off x="3510023" y="3286804"/>
              <a:ext cx="7063895" cy="1760652"/>
            </p:xfrm>
            <a:graphic>
              <a:graphicData uri="http://schemas.openxmlformats.org/drawingml/2006/table">
                <a:tbl>
                  <a:tblPr firstRow="1" bandRow="1">
                    <a:tableStyleId>{073A0DAA-6AF3-43AB-8588-CEC1D06C72B9}</a:tableStyleId>
                  </a:tblPr>
                  <a:tblGrid>
                    <a:gridCol w="1393687">
                      <a:extLst>
                        <a:ext uri="{9D8B030D-6E8A-4147-A177-3AD203B41FA5}">
                          <a16:colId xmlns:a16="http://schemas.microsoft.com/office/drawing/2014/main" xmlns="" xmlns:a14="http://schemas.microsoft.com/office/drawing/2010/main" val="2098687785"/>
                        </a:ext>
                      </a:extLst>
                    </a:gridCol>
                    <a:gridCol w="667652">
                      <a:extLst>
                        <a:ext uri="{9D8B030D-6E8A-4147-A177-3AD203B41FA5}">
                          <a16:colId xmlns:a16="http://schemas.microsoft.com/office/drawing/2014/main" xmlns="" xmlns:a14="http://schemas.microsoft.com/office/drawing/2010/main" val="1951912326"/>
                        </a:ext>
                      </a:extLst>
                    </a:gridCol>
                    <a:gridCol w="2960894">
                      <a:extLst>
                        <a:ext uri="{9D8B030D-6E8A-4147-A177-3AD203B41FA5}">
                          <a16:colId xmlns:a16="http://schemas.microsoft.com/office/drawing/2014/main" xmlns="" xmlns:a14="http://schemas.microsoft.com/office/drawing/2010/main" val="2942506570"/>
                        </a:ext>
                      </a:extLst>
                    </a:gridCol>
                    <a:gridCol w="2041662">
                      <a:extLst>
                        <a:ext uri="{9D8B030D-6E8A-4147-A177-3AD203B41FA5}">
                          <a16:colId xmlns:a16="http://schemas.microsoft.com/office/drawing/2014/main" xmlns="" xmlns:a14="http://schemas.microsoft.com/office/drawing/2010/main" val="62705215"/>
                        </a:ext>
                      </a:extLst>
                    </a:gridCol>
                  </a:tblGrid>
                  <a:tr h="273139">
                    <a:tc rowSpan="2">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Particle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algn="ctr" defTabSz="914400" rtl="0" eaLnBrk="1" latinLnBrk="0" hangingPunct="1">
                            <a:lnSpc>
                              <a:spcPct val="107000"/>
                            </a:lnSpc>
                            <a:spcBef>
                              <a:spcPts val="0"/>
                            </a:spcBef>
                            <a:spcAft>
                              <a:spcPts val="0"/>
                            </a:spcAft>
                          </a:pPr>
                          <a:r>
                            <a:rPr lang="en-US" sz="1200" b="0" i="1" kern="1200" dirty="0">
                              <a:solidFill>
                                <a:sysClr val="windowText" lastClr="000000"/>
                              </a:solidFill>
                              <a:effectLst/>
                              <a:latin typeface="Cambria" panose="02040503050406030204" pitchFamily="18" charset="0"/>
                              <a:ea typeface="Cambria" panose="02040503050406030204" pitchFamily="18" charset="0"/>
                              <a:cs typeface="+mn-cs"/>
                            </a:rPr>
                            <a:t>f</a:t>
                          </a:r>
                        </a:p>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(Hz)</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Graviton (Ether Toroid)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xmlns="" xmlns:a14="http://schemas.microsoft.com/office/drawing/2010/main" val="2881284535"/>
                      </a:ext>
                    </a:extLst>
                  </a:tr>
                  <a:tr h="273139">
                    <a:tc vMerge="1">
                      <a:txBody>
                        <a:bodyPr/>
                        <a:lstStyle/>
                        <a:p>
                          <a:endParaRPr lang="en-US"/>
                        </a:p>
                      </a:txBody>
                      <a:tcPr>
                        <a:solidFill>
                          <a:schemeClr val="bg1">
                            <a:lumMod val="85000"/>
                          </a:schemeClr>
                        </a:solidFill>
                      </a:tcPr>
                    </a:tc>
                    <a:tc vMerge="1">
                      <a:txBody>
                        <a:bodyPr/>
                        <a:lstStyle/>
                        <a:p>
                          <a:endParaRPr lang="en-US"/>
                        </a:p>
                      </a:txBody>
                      <a:tcPr>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Mass M (kg)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Toroid radius R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xmlns:a14="http://schemas.microsoft.com/office/drawing/2010/main" val="2324944494"/>
                      </a:ext>
                    </a:extLst>
                  </a:tr>
                  <a:tr h="273139">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Graviton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9959" t="-202222" r="-69342" b="-346667"/>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6567" t="-202222" r="-597" b="-346667"/>
                          </a:stretch>
                        </a:blipFill>
                      </a:tcPr>
                    </a:tc>
                    <a:extLst>
                      <a:ext uri="{0D108BD9-81ED-4DB2-BD59-A6C34878D82A}">
                        <a16:rowId xmlns:a16="http://schemas.microsoft.com/office/drawing/2014/main" xmlns="" xmlns:a14="http://schemas.microsoft.com/office/drawing/2010/main" val="2449807610"/>
                      </a:ext>
                    </a:extLst>
                  </a:tr>
                  <a:tr h="273139">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Aitheron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f1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9959" t="-302222" r="-69342" b="-246667"/>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6567" t="-302222" r="-597" b="-246667"/>
                          </a:stretch>
                        </a:blipFill>
                      </a:tcPr>
                    </a:tc>
                    <a:extLst>
                      <a:ext uri="{0D108BD9-81ED-4DB2-BD59-A6C34878D82A}">
                        <a16:rowId xmlns:a16="http://schemas.microsoft.com/office/drawing/2014/main" xmlns="" xmlns:a14="http://schemas.microsoft.com/office/drawing/2010/main" val="1166878651"/>
                      </a:ext>
                    </a:extLst>
                  </a:tr>
                  <a:tr h="273139">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Proton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a:solidFill>
                                <a:sysClr val="windowText" lastClr="000000"/>
                              </a:solidFill>
                              <a:effectLst/>
                              <a:latin typeface="Cambria" panose="02040503050406030204" pitchFamily="18" charset="0"/>
                              <a:ea typeface="Cambria" panose="02040503050406030204" pitchFamily="18" charset="0"/>
                              <a:cs typeface="+mn-cs"/>
                            </a:rPr>
                            <a:t>f2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9959" t="-402222" r="-69342" b="-146667"/>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6567" t="-402222" r="-597" b="-146667"/>
                          </a:stretch>
                        </a:blipFill>
                      </a:tcPr>
                    </a:tc>
                    <a:extLst>
                      <a:ext uri="{0D108BD9-81ED-4DB2-BD59-A6C34878D82A}">
                        <a16:rowId xmlns:a16="http://schemas.microsoft.com/office/drawing/2014/main" xmlns="" xmlns:a14="http://schemas.microsoft.com/office/drawing/2010/main" val="3693623604"/>
                      </a:ext>
                    </a:extLst>
                  </a:tr>
                  <a:tr h="391414">
                    <a:tc>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Ether Oscillator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defTabSz="914400" rtl="0" eaLnBrk="1" latinLnBrk="0" hangingPunct="1">
                            <a:lnSpc>
                              <a:spcPct val="107000"/>
                            </a:lnSpc>
                            <a:spcBef>
                              <a:spcPts val="0"/>
                            </a:spcBef>
                            <a:spcAft>
                              <a:spcPts val="0"/>
                            </a:spcAft>
                          </a:pPr>
                          <a:r>
                            <a:rPr lang="en-US" sz="1200" b="0" kern="1200" dirty="0">
                              <a:solidFill>
                                <a:sysClr val="windowText" lastClr="000000"/>
                              </a:solidFill>
                              <a:effectLst/>
                              <a:latin typeface="Cambria" panose="02040503050406030204" pitchFamily="18" charset="0"/>
                              <a:ea typeface="Cambria" panose="02040503050406030204" pitchFamily="18" charset="0"/>
                              <a:cs typeface="+mn-cs"/>
                            </a:rPr>
                            <a:t>f3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9959" t="-353125" r="-69342" b="-312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6567" t="-353125" r="-597" b="-3125"/>
                          </a:stretch>
                        </a:blipFill>
                      </a:tcPr>
                    </a:tc>
                    <a:extLst>
                      <a:ext uri="{0D108BD9-81ED-4DB2-BD59-A6C34878D82A}">
                        <a16:rowId xmlns:a16="http://schemas.microsoft.com/office/drawing/2014/main" xmlns="" xmlns:a14="http://schemas.microsoft.com/office/drawing/2010/main" val="2889573689"/>
                      </a:ext>
                    </a:extLst>
                  </a:tr>
                </a:tbl>
              </a:graphicData>
            </a:graphic>
          </p:graphicFrame>
        </mc:Fallback>
      </mc:AlternateContent>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DE9A7CDC-ED99-43DA-B5DC-8E3D2E9250B0}"/>
                  </a:ext>
                </a:extLst>
              </p:cNvPr>
              <p:cNvSpPr txBox="1"/>
              <p:nvPr/>
            </p:nvSpPr>
            <p:spPr>
              <a:xfrm>
                <a:off x="3510023" y="5181075"/>
                <a:ext cx="6800841" cy="9541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𝑓</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i="1">
                          <a:latin typeface="Cambria Math" panose="02040503050406030204" pitchFamily="18" charset="0"/>
                        </a:rPr>
                        <m:t>𝑓</m:t>
                      </m:r>
                      <m:r>
                        <a:rPr lang="en-US" sz="1400" i="1">
                          <a:latin typeface="Cambria Math" panose="02040503050406030204" pitchFamily="18" charset="0"/>
                        </a:rPr>
                        <m:t>1×</m:t>
                      </m:r>
                      <m:r>
                        <a:rPr lang="en-US" sz="1400" i="1">
                          <a:latin typeface="Cambria Math" panose="02040503050406030204" pitchFamily="18" charset="0"/>
                        </a:rPr>
                        <m:t>𝑓</m:t>
                      </m:r>
                      <m:r>
                        <a:rPr lang="en-US" sz="1400" i="1">
                          <a:latin typeface="Cambria Math" panose="02040503050406030204" pitchFamily="18" charset="0"/>
                        </a:rPr>
                        <m:t>2×</m:t>
                      </m:r>
                      <m:r>
                        <a:rPr lang="en-US" sz="1400" i="1">
                          <a:latin typeface="Cambria Math" panose="02040503050406030204" pitchFamily="18" charset="0"/>
                        </a:rPr>
                        <m:t>𝑓</m:t>
                      </m:r>
                      <m:r>
                        <a:rPr lang="en-US" sz="1400" i="1">
                          <a:latin typeface="Cambria Math" panose="02040503050406030204" pitchFamily="18" charset="0"/>
                        </a:rPr>
                        <m:t>3=2.521836444×</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48 </m:t>
                          </m:r>
                        </m:sup>
                      </m:sSup>
                      <m:r>
                        <m:rPr>
                          <m:sty m:val="p"/>
                        </m:rPr>
                        <a:rPr lang="en-US" sz="1400">
                          <a:latin typeface="Cambria Math" panose="02040503050406030204" pitchFamily="18" charset="0"/>
                        </a:rPr>
                        <m:t>Hz</m:t>
                      </m:r>
                    </m:oMath>
                  </m:oMathPara>
                </a14:m>
                <a:endParaRPr lang="en-US" sz="1400" dirty="0"/>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𝑓</m:t>
                      </m:r>
                      <m:r>
                        <a:rPr lang="en-US" sz="1400" i="1">
                          <a:latin typeface="Cambria Math" panose="02040503050406030204" pitchFamily="18" charset="0"/>
                        </a:rPr>
                        <m:t>1=</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7</m:t>
                          </m:r>
                        </m:sup>
                      </m:sSup>
                      <m:r>
                        <a:rPr lang="en-US" sz="1400">
                          <a:latin typeface="Cambria Math" panose="02040503050406030204" pitchFamily="18" charset="0"/>
                        </a:rPr>
                        <m:t> </m:t>
                      </m:r>
                      <m:r>
                        <m:rPr>
                          <m:sty m:val="p"/>
                        </m:rPr>
                        <a:rPr lang="en-US" sz="1400">
                          <a:latin typeface="Cambria Math" panose="02040503050406030204" pitchFamily="18" charset="0"/>
                        </a:rPr>
                        <m:t>Hz</m:t>
                      </m:r>
                    </m:oMath>
                  </m:oMathPara>
                </a14:m>
                <a:endParaRPr lang="en-US" sz="1400" dirty="0"/>
              </a:p>
              <a:p>
                <a14:m>
                  <m:oMath xmlns:m="http://schemas.openxmlformats.org/officeDocument/2006/math">
                    <m:r>
                      <a:rPr lang="en-US" sz="1400" i="1">
                        <a:latin typeface="Cambria Math" panose="02040503050406030204" pitchFamily="18" charset="0"/>
                      </a:rPr>
                      <m:t>𝑓</m:t>
                    </m:r>
                    <m:r>
                      <a:rPr lang="en-US" sz="1400" i="1">
                        <a:latin typeface="Cambria Math" panose="02040503050406030204" pitchFamily="18" charset="0"/>
                      </a:rPr>
                      <m:t>2=2.26873262×</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23</m:t>
                        </m:r>
                      </m:sup>
                    </m:sSup>
                    <m:r>
                      <a:rPr lang="en-US" sz="1400" i="1">
                        <a:latin typeface="Cambria Math" panose="02040503050406030204" pitchFamily="18" charset="0"/>
                      </a:rPr>
                      <m:t> </m:t>
                    </m:r>
                    <m:r>
                      <m:rPr>
                        <m:sty m:val="p"/>
                      </m:rPr>
                      <a:rPr lang="en-US" sz="1400">
                        <a:latin typeface="Cambria Math" panose="02040503050406030204" pitchFamily="18" charset="0"/>
                      </a:rPr>
                      <m:t>Hz</m:t>
                    </m:r>
                  </m:oMath>
                </a14:m>
                <a:r>
                  <a:rPr lang="en-US" sz="1400" dirty="0"/>
                  <a:t>            </a:t>
                </a:r>
                <a14:m>
                  <m:oMath xmlns:m="http://schemas.openxmlformats.org/officeDocument/2006/math">
                    <m:r>
                      <a:rPr lang="en-US" sz="1400" i="1">
                        <a:latin typeface="Cambria Math" panose="02040503050406030204" pitchFamily="18" charset="0"/>
                      </a:rPr>
                      <m:t>𝐸</m:t>
                    </m:r>
                    <m:r>
                      <a:rPr lang="en-US" sz="1400" i="1">
                        <a:latin typeface="Cambria Math" panose="02040503050406030204" pitchFamily="18" charset="0"/>
                      </a:rPr>
                      <m:t>=</m:t>
                    </m:r>
                    <m:r>
                      <a:rPr lang="en-US" sz="1400" i="1">
                        <a:latin typeface="Cambria Math" panose="02040503050406030204" pitchFamily="18" charset="0"/>
                      </a:rPr>
                      <m:t>h</m:t>
                    </m:r>
                    <m:r>
                      <a:rPr lang="en-US" sz="1400" i="1">
                        <a:latin typeface="Cambria Math" panose="02040503050406030204" pitchFamily="18" charset="0"/>
                      </a:rPr>
                      <m:t>×</m:t>
                    </m:r>
                    <m:r>
                      <a:rPr lang="en-US" sz="1400" i="1">
                        <a:latin typeface="Cambria Math" panose="02040503050406030204" pitchFamily="18" charset="0"/>
                      </a:rPr>
                      <m:t>𝑓</m:t>
                    </m:r>
                    <m:r>
                      <a:rPr lang="en-US" sz="1400" i="1">
                        <a:latin typeface="Cambria Math" panose="02040503050406030204" pitchFamily="18" charset="0"/>
                      </a:rPr>
                      <m:t>2 </m:t>
                    </m:r>
                    <m:r>
                      <m:rPr>
                        <m:sty m:val="p"/>
                      </m:rPr>
                      <a:rPr lang="en-US" sz="1400">
                        <a:latin typeface="Cambria Math" panose="02040503050406030204" pitchFamily="18" charset="0"/>
                      </a:rPr>
                      <m:t>for</m:t>
                    </m:r>
                    <m:r>
                      <a:rPr lang="en-US" sz="1400">
                        <a:latin typeface="Cambria Math" panose="02040503050406030204" pitchFamily="18" charset="0"/>
                      </a:rPr>
                      <m:t> </m:t>
                    </m:r>
                    <m:r>
                      <m:rPr>
                        <m:sty m:val="p"/>
                      </m:rPr>
                      <a:rPr lang="en-US" sz="1400">
                        <a:latin typeface="Cambria Math" panose="02040503050406030204" pitchFamily="18" charset="0"/>
                      </a:rPr>
                      <m:t>a</m:t>
                    </m:r>
                    <m:r>
                      <a:rPr lang="en-US" sz="1400">
                        <a:latin typeface="Cambria Math" panose="02040503050406030204" pitchFamily="18" charset="0"/>
                      </a:rPr>
                      <m:t> </m:t>
                    </m:r>
                    <m:r>
                      <m:rPr>
                        <m:sty m:val="p"/>
                      </m:rPr>
                      <a:rPr lang="en-US" sz="1400">
                        <a:latin typeface="Cambria Math" panose="02040503050406030204" pitchFamily="18" charset="0"/>
                      </a:rPr>
                      <m:t>proton</m:t>
                    </m:r>
                  </m:oMath>
                </a14:m>
                <a:endParaRPr lang="en-US" sz="1400" dirty="0"/>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𝑓</m:t>
                      </m:r>
                      <m:r>
                        <a:rPr lang="en-US" sz="1400" i="1">
                          <a:latin typeface="Cambria Math" panose="02040503050406030204" pitchFamily="18" charset="0"/>
                        </a:rPr>
                        <m:t>3=1.111561769×</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18</m:t>
                          </m:r>
                        </m:sup>
                      </m:sSup>
                      <m:r>
                        <a:rPr lang="en-US" sz="1400" i="1">
                          <a:latin typeface="Cambria Math" panose="02040503050406030204" pitchFamily="18" charset="0"/>
                        </a:rPr>
                        <m:t> </m:t>
                      </m:r>
                      <m:r>
                        <m:rPr>
                          <m:sty m:val="p"/>
                        </m:rPr>
                        <a:rPr lang="en-US" sz="1400">
                          <a:latin typeface="Cambria Math" panose="02040503050406030204" pitchFamily="18" charset="0"/>
                        </a:rPr>
                        <m:t>Hz</m:t>
                      </m:r>
                    </m:oMath>
                  </m:oMathPara>
                </a14:m>
                <a:endParaRPr lang="en-US" sz="1400" dirty="0"/>
              </a:p>
            </p:txBody>
          </p:sp>
        </mc:Choice>
        <mc:Fallback>
          <p:sp>
            <p:nvSpPr>
              <p:cNvPr id="9" name="TextBox 8">
                <a:extLst>
                  <a:ext uri="{FF2B5EF4-FFF2-40B4-BE49-F238E27FC236}">
                    <a16:creationId xmlns:a16="http://schemas.microsoft.com/office/drawing/2014/main" xmlns="" xmlns:a14="http://schemas.microsoft.com/office/drawing/2010/main" id="{DE9A7CDC-ED99-43DA-B5DC-8E3D2E9250B0}"/>
                  </a:ext>
                </a:extLst>
              </p:cNvPr>
              <p:cNvSpPr txBox="1">
                <a:spLocks noRot="1" noChangeAspect="1" noMove="1" noResize="1" noEditPoints="1" noAdjustHandles="1" noChangeArrowheads="1" noChangeShapeType="1" noTextEdit="1"/>
              </p:cNvSpPr>
              <p:nvPr/>
            </p:nvSpPr>
            <p:spPr>
              <a:xfrm>
                <a:off x="3510023" y="5181075"/>
                <a:ext cx="6800841" cy="954107"/>
              </a:xfrm>
              <a:prstGeom prst="rect">
                <a:avLst/>
              </a:prstGeom>
              <a:blipFill>
                <a:blip r:embed="rId6" cstate="print"/>
                <a:stretch>
                  <a:fillRect b="-2564"/>
                </a:stretch>
              </a:blipFill>
            </p:spPr>
            <p:txBody>
              <a:bodyPr/>
              <a:lstStyle/>
              <a:p>
                <a:r>
                  <a:rPr lang="en-US">
                    <a:noFill/>
                  </a:rPr>
                  <a:t> </a:t>
                </a:r>
              </a:p>
            </p:txBody>
          </p:sp>
        </mc:Fallback>
      </mc:AlternateContent>
    </p:spTree>
    <p:extLst>
      <p:ext uri="{BB962C8B-B14F-4D97-AF65-F5344CB8AC3E}">
        <p14:creationId xmlns:p14="http://schemas.microsoft.com/office/powerpoint/2010/main" xmlns="" val="1414226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0865047-9B51-4A58-9CD9-E36596DFDC2B}"/>
              </a:ext>
            </a:extLst>
          </p:cNvPr>
          <p:cNvSpPr>
            <a:spLocks noGrp="1"/>
          </p:cNvSpPr>
          <p:nvPr>
            <p:ph type="dt" sz="half" idx="10"/>
          </p:nvPr>
        </p:nvSpPr>
        <p:spPr>
          <a:xfrm>
            <a:off x="0" y="6492875"/>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CA21EF26-49CF-49FC-9B71-A76713AEAF13}"/>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34</a:t>
            </a:fld>
            <a:endParaRPr lang="en-US" b="1" dirty="0">
              <a:solidFill>
                <a:schemeClr val="tx1"/>
              </a:solidFill>
              <a:latin typeface="Cambria" panose="02040503050406030204" pitchFamily="18" charset="0"/>
            </a:endParaRPr>
          </a:p>
        </p:txBody>
      </p:sp>
      <mc:AlternateContent xmlns:mc="http://schemas.openxmlformats.org/markup-compatibility/2006">
        <mc:Choice xmlns:a14="http://schemas.microsoft.com/office/drawing/2010/main" xmlns="" Requires="a14">
          <p:sp>
            <p:nvSpPr>
              <p:cNvPr id="16" name="TextBox 15">
                <a:extLst>
                  <a:ext uri="{FF2B5EF4-FFF2-40B4-BE49-F238E27FC236}">
                    <a16:creationId xmlns:a16="http://schemas.microsoft.com/office/drawing/2014/main" id="{225BD705-9F2F-4FCE-BEC1-76B69EAC6A7C}"/>
                  </a:ext>
                </a:extLst>
              </p:cNvPr>
              <p:cNvSpPr txBox="1"/>
              <p:nvPr/>
            </p:nvSpPr>
            <p:spPr>
              <a:xfrm>
                <a:off x="4600383" y="738693"/>
                <a:ext cx="5678433" cy="615553"/>
              </a:xfrm>
              <a:prstGeom prst="rect">
                <a:avLst/>
              </a:prstGeom>
              <a:noFill/>
            </p:spPr>
            <p:txBody>
              <a:bodyPr wrap="square" rtlCol="0">
                <a:spAutoFit/>
              </a:bodyPr>
              <a:lstStyle/>
              <a:p>
                <a:pPr algn="ctr"/>
                <a:r>
                  <a:rPr lang="en-US" b="1" dirty="0">
                    <a:latin typeface="Cambria" panose="02040503050406030204" pitchFamily="18" charset="0"/>
                  </a:rPr>
                  <a:t>186-Photon Torus with an oscillator is An Atom</a:t>
                </a:r>
              </a:p>
              <a:p>
                <a:pPr algn="ct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Be</m:t>
                      </m:r>
                      <m:r>
                        <a:rPr lang="en-US" sz="1600" b="0" i="1" dirty="0" smtClean="0">
                          <a:latin typeface="Cambria Math" panose="02040503050406030204" pitchFamily="18" charset="0"/>
                        </a:rPr>
                        <m:t>=1.380668031</m:t>
                      </m:r>
                      <m:r>
                        <a:rPr lang="en-US" sz="1600" b="0" i="1" dirty="0" smtClean="0">
                          <a:latin typeface="Cambria Math" panose="02040503050406030204" pitchFamily="18" charset="0"/>
                          <a:ea typeface="Cambria Math" panose="02040503050406030204" pitchFamily="18" charset="0"/>
                        </a:rPr>
                        <m:t>×</m:t>
                      </m:r>
                      <m:sSup>
                        <m:sSupPr>
                          <m:ctrlPr>
                            <a:rPr lang="en-US" sz="1600" i="1" dirty="0" smtClean="0">
                              <a:latin typeface="Cambria Math" panose="02040503050406030204" pitchFamily="18" charset="0"/>
                              <a:ea typeface="Cambria Math" panose="02040503050406030204" pitchFamily="18" charset="0"/>
                            </a:rPr>
                          </m:ctrlPr>
                        </m:sSupPr>
                        <m:e>
                          <m:r>
                            <a:rPr lang="en-US" sz="1600" b="0" i="1" dirty="0" smtClean="0">
                              <a:latin typeface="Cambria Math" panose="02040503050406030204" pitchFamily="18" charset="0"/>
                              <a:ea typeface="Cambria Math" panose="02040503050406030204" pitchFamily="18" charset="0"/>
                            </a:rPr>
                            <m:t>10</m:t>
                          </m:r>
                        </m:e>
                        <m:sup>
                          <m:r>
                            <a:rPr lang="en-US" sz="1600" b="0" i="1" dirty="0" smtClean="0">
                              <a:latin typeface="Cambria Math" panose="02040503050406030204" pitchFamily="18" charset="0"/>
                              <a:ea typeface="Cambria Math" panose="02040503050406030204" pitchFamily="18" charset="0"/>
                            </a:rPr>
                            <m:t>−29</m:t>
                          </m:r>
                        </m:sup>
                      </m:sSup>
                      <m:r>
                        <m:rPr>
                          <m:sty m:val="p"/>
                        </m:rPr>
                        <a:rPr lang="en-US" sz="1600" b="0" i="0" dirty="0" smtClean="0">
                          <a:latin typeface="Cambria Math" panose="02040503050406030204" pitchFamily="18" charset="0"/>
                        </a:rPr>
                        <m:t>m</m:t>
                      </m:r>
                    </m:oMath>
                  </m:oMathPara>
                </a14:m>
                <a:endParaRPr lang="en-US" sz="1600" dirty="0">
                  <a:latin typeface="Cambria" panose="02040503050406030204" pitchFamily="18" charset="0"/>
                </a:endParaRPr>
              </a:p>
            </p:txBody>
          </p:sp>
        </mc:Choice>
        <mc:Fallback>
          <p:sp>
            <p:nvSpPr>
              <p:cNvPr id="16" name="TextBox 15">
                <a:extLst>
                  <a:ext uri="{FF2B5EF4-FFF2-40B4-BE49-F238E27FC236}">
                    <a16:creationId xmlns:a16="http://schemas.microsoft.com/office/drawing/2014/main" xmlns="" xmlns:a14="http://schemas.microsoft.com/office/drawing/2010/main" id="{225BD705-9F2F-4FCE-BEC1-76B69EAC6A7C}"/>
                  </a:ext>
                </a:extLst>
              </p:cNvPr>
              <p:cNvSpPr txBox="1">
                <a:spLocks noRot="1" noChangeAspect="1" noMove="1" noResize="1" noEditPoints="1" noAdjustHandles="1" noChangeArrowheads="1" noChangeShapeType="1" noTextEdit="1"/>
              </p:cNvSpPr>
              <p:nvPr/>
            </p:nvSpPr>
            <p:spPr>
              <a:xfrm>
                <a:off x="4600383" y="738693"/>
                <a:ext cx="5678433" cy="615553"/>
              </a:xfrm>
              <a:prstGeom prst="rect">
                <a:avLst/>
              </a:prstGeom>
              <a:blipFill>
                <a:blip r:embed="rId3" cstate="print"/>
                <a:stretch>
                  <a:fillRect t="-5941"/>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xmlns="" id="{380EBE34-A264-4BC5-BC47-99ACF1BD76DA}"/>
              </a:ext>
            </a:extLst>
          </p:cNvPr>
          <p:cNvGrpSpPr/>
          <p:nvPr/>
        </p:nvGrpSpPr>
        <p:grpSpPr>
          <a:xfrm>
            <a:off x="4704944" y="1442906"/>
            <a:ext cx="6755300" cy="2734656"/>
            <a:chOff x="4704944" y="1395451"/>
            <a:chExt cx="6872526" cy="2782111"/>
          </a:xfrm>
        </p:grpSpPr>
        <p:sp>
          <p:nvSpPr>
            <p:cNvPr id="9" name="Oval 8">
              <a:extLst>
                <a:ext uri="{FF2B5EF4-FFF2-40B4-BE49-F238E27FC236}">
                  <a16:creationId xmlns:a16="http://schemas.microsoft.com/office/drawing/2014/main" xmlns="" id="{69A892A0-4D3C-48F1-92B9-C583694DD717}"/>
                </a:ext>
              </a:extLst>
            </p:cNvPr>
            <p:cNvSpPr/>
            <p:nvPr/>
          </p:nvSpPr>
          <p:spPr>
            <a:xfrm>
              <a:off x="4704944" y="1395451"/>
              <a:ext cx="2782111" cy="2782111"/>
            </a:xfrm>
            <a:prstGeom prst="ellipse">
              <a:avLst/>
            </a:prstGeom>
            <a:pattFill prst="lgCheck">
              <a:fgClr>
                <a:schemeClr val="bg1">
                  <a:lumMod val="75000"/>
                </a:schemeClr>
              </a:fgClr>
              <a:bgClr>
                <a:schemeClr val="bg1"/>
              </a:bgClr>
            </a:pattFill>
            <a:ln>
              <a:solidFill>
                <a:schemeClr val="bg1">
                  <a:lumMod val="75000"/>
                </a:schemeClr>
              </a:solidFill>
            </a:ln>
            <a:scene3d>
              <a:camera prst="orthographicFront"/>
              <a:lightRig rig="threePt" dir="t"/>
            </a:scene3d>
            <a:sp3d extrusionH="76200" contourW="12700">
              <a:bevelT w="1371600" h="1371600"/>
              <a:bevelB w="13716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CA0AA44D-D5EB-4091-AAD7-9BB6D8EF55BB}"/>
                </a:ext>
              </a:extLst>
            </p:cNvPr>
            <p:cNvSpPr/>
            <p:nvPr/>
          </p:nvSpPr>
          <p:spPr>
            <a:xfrm>
              <a:off x="6716089" y="1873047"/>
              <a:ext cx="570655" cy="570655"/>
            </a:xfrm>
            <a:prstGeom prst="ellipse">
              <a:avLst/>
            </a:prstGeom>
            <a:solidFill>
              <a:schemeClr val="bg1">
                <a:lumMod val="75000"/>
              </a:schemeClr>
            </a:solidFill>
            <a:ln>
              <a:noFill/>
            </a:ln>
            <a:effectLst/>
            <a:scene3d>
              <a:camera prst="orthographicFront"/>
              <a:lightRig rig="threePt" dir="t"/>
            </a:scene3d>
            <a:sp3d contourW="12700">
              <a:bevelT w="1371600" h="1371600"/>
              <a:bevelB w="13716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DD3486BB-6004-400A-92CC-17F88540BE88}"/>
                </a:ext>
              </a:extLst>
            </p:cNvPr>
            <p:cNvSpPr/>
            <p:nvPr/>
          </p:nvSpPr>
          <p:spPr>
            <a:xfrm>
              <a:off x="5272367" y="1991173"/>
              <a:ext cx="1647263" cy="1647263"/>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13" name="TextBox 12">
                  <a:extLst>
                    <a:ext uri="{FF2B5EF4-FFF2-40B4-BE49-F238E27FC236}">
                      <a16:creationId xmlns:a16="http://schemas.microsoft.com/office/drawing/2014/main" id="{028A855E-CD00-4302-94FE-C260417799FA}"/>
                    </a:ext>
                  </a:extLst>
                </p:cNvPr>
                <p:cNvSpPr txBox="1"/>
                <p:nvPr/>
              </p:nvSpPr>
              <p:spPr>
                <a:xfrm>
                  <a:off x="7662218" y="1978776"/>
                  <a:ext cx="3915252" cy="307777"/>
                </a:xfrm>
                <a:prstGeom prst="rect">
                  <a:avLst/>
                </a:prstGeom>
                <a:noFill/>
              </p:spPr>
              <p:txBody>
                <a:bodyPr wrap="square" rtlCol="0">
                  <a:spAutoFit/>
                </a:bodyPr>
                <a:lstStyle/>
                <a:p>
                  <a:r>
                    <a:rPr lang="en-US" sz="1400" dirty="0">
                      <a:latin typeface="Cambria" panose="02040503050406030204" pitchFamily="18" charset="0"/>
                    </a:rPr>
                    <a:t>Atomic Mass </a:t>
                  </a:r>
                  <a14:m>
                    <m:oMath xmlns:m="http://schemas.openxmlformats.org/officeDocument/2006/math">
                      <m:r>
                        <a:rPr lang="en-US" sz="1400" i="1" dirty="0" smtClean="0">
                          <a:latin typeface="Cambria Math" panose="02040503050406030204" pitchFamily="18" charset="0"/>
                        </a:rPr>
                        <m:t>=737</m:t>
                      </m:r>
                      <m:r>
                        <a:rPr lang="en-US" sz="1400" b="0" i="1" dirty="0" smtClean="0">
                          <a:latin typeface="Cambria Math" panose="02040503050406030204" pitchFamily="18" charset="0"/>
                        </a:rPr>
                        <m:t> </m:t>
                      </m:r>
                      <m:r>
                        <m:rPr>
                          <m:sty m:val="p"/>
                        </m:rPr>
                        <a:rPr lang="en-US" sz="1400" i="0" dirty="0" smtClean="0">
                          <a:latin typeface="Cambria Math" panose="02040503050406030204" pitchFamily="18" charset="0"/>
                        </a:rPr>
                        <m:t>Oscillator</m:t>
                      </m:r>
                      <m:r>
                        <a:rPr lang="en-US" sz="1400" i="1" dirty="0" smtClean="0">
                          <a:latin typeface="Cambria Math" panose="02040503050406030204" pitchFamily="18" charset="0"/>
                        </a:rPr>
                        <m:t>×</m:t>
                      </m:r>
                      <m:r>
                        <m:rPr>
                          <m:sty m:val="p"/>
                        </m:rPr>
                        <a:rPr lang="en-US" sz="1400" i="0" dirty="0" smtClean="0">
                          <a:latin typeface="Cambria Math" panose="02040503050406030204" pitchFamily="18" charset="0"/>
                        </a:rPr>
                        <m:t>frequency</m:t>
                      </m:r>
                      <m:r>
                        <a:rPr lang="en-US" sz="1400" i="1" dirty="0" smtClean="0">
                          <a:latin typeface="Cambria Math" panose="02040503050406030204" pitchFamily="18" charset="0"/>
                        </a:rPr>
                        <m:t>,</m:t>
                      </m:r>
                      <m:r>
                        <a:rPr lang="en-US" sz="1400" i="0" dirty="0" smtClean="0">
                          <a:latin typeface="Cambria Math" panose="02040503050406030204" pitchFamily="18" charset="0"/>
                        </a:rPr>
                        <m:t> </m:t>
                      </m:r>
                      <m:r>
                        <a:rPr lang="en-US" sz="1400" i="1" dirty="0" smtClean="0">
                          <a:latin typeface="Cambria Math" panose="02040503050406030204" pitchFamily="18" charset="0"/>
                        </a:rPr>
                        <m:t>𝑓</m:t>
                      </m:r>
                    </m:oMath>
                  </a14:m>
                  <a:endParaRPr lang="en-US" sz="1400" i="1" dirty="0">
                    <a:latin typeface="Cambria" panose="02040503050406030204" pitchFamily="18" charset="0"/>
                  </a:endParaRPr>
                </a:p>
              </p:txBody>
            </p:sp>
          </mc:Choice>
          <mc:Fallback>
            <p:sp>
              <p:nvSpPr>
                <p:cNvPr id="13" name="TextBox 12">
                  <a:extLst>
                    <a:ext uri="{FF2B5EF4-FFF2-40B4-BE49-F238E27FC236}">
                      <a16:creationId xmlns:a16="http://schemas.microsoft.com/office/drawing/2014/main" xmlns="" xmlns:a14="http://schemas.microsoft.com/office/drawing/2010/main" id="{028A855E-CD00-4302-94FE-C260417799FA}"/>
                    </a:ext>
                  </a:extLst>
                </p:cNvPr>
                <p:cNvSpPr txBox="1">
                  <a:spLocks noRot="1" noChangeAspect="1" noMove="1" noResize="1" noEditPoints="1" noAdjustHandles="1" noChangeArrowheads="1" noChangeShapeType="1" noTextEdit="1"/>
                </p:cNvSpPr>
                <p:nvPr/>
              </p:nvSpPr>
              <p:spPr>
                <a:xfrm>
                  <a:off x="7662218" y="1978776"/>
                  <a:ext cx="3915252" cy="307777"/>
                </a:xfrm>
                <a:prstGeom prst="rect">
                  <a:avLst/>
                </a:prstGeom>
                <a:blipFill>
                  <a:blip r:embed="rId4" cstate="print"/>
                  <a:stretch>
                    <a:fillRect l="-475" t="-6122" b="-2040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xmlns="" id="{BC4CB0DF-6E07-4B16-8CB9-988291E3C800}"/>
                </a:ext>
              </a:extLst>
            </p:cNvPr>
            <p:cNvSpPr txBox="1"/>
            <p:nvPr/>
          </p:nvSpPr>
          <p:spPr>
            <a:xfrm>
              <a:off x="7680396" y="3138472"/>
              <a:ext cx="3897074" cy="307777"/>
            </a:xfrm>
            <a:prstGeom prst="rect">
              <a:avLst/>
            </a:prstGeom>
            <a:noFill/>
          </p:spPr>
          <p:txBody>
            <a:bodyPr wrap="square" rtlCol="0">
              <a:spAutoFit/>
            </a:bodyPr>
            <a:lstStyle/>
            <a:p>
              <a:r>
                <a:rPr lang="en-US" sz="1400" dirty="0">
                  <a:latin typeface="Cambria" panose="02040503050406030204" pitchFamily="18" charset="0"/>
                </a:rPr>
                <a:t>737-AITHERON as SPOTS on the TORUS surface</a:t>
              </a:r>
            </a:p>
          </p:txBody>
        </p:sp>
        <p:cxnSp>
          <p:nvCxnSpPr>
            <p:cNvPr id="19" name="Straight Arrow Connector 18">
              <a:extLst>
                <a:ext uri="{FF2B5EF4-FFF2-40B4-BE49-F238E27FC236}">
                  <a16:creationId xmlns:a16="http://schemas.microsoft.com/office/drawing/2014/main" xmlns="" id="{C41803F6-6DEE-4C94-8237-ECF0676D0B4F}"/>
                </a:ext>
              </a:extLst>
            </p:cNvPr>
            <p:cNvCxnSpPr>
              <a:cxnSpLocks/>
            </p:cNvCxnSpPr>
            <p:nvPr/>
          </p:nvCxnSpPr>
          <p:spPr>
            <a:xfrm flipV="1">
              <a:off x="7001416" y="2142087"/>
              <a:ext cx="700108" cy="162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xmlns="" id="{A6008945-80EA-4E03-9FAC-EFD53C3DD0BA}"/>
                </a:ext>
              </a:extLst>
            </p:cNvPr>
            <p:cNvCxnSpPr>
              <a:cxnSpLocks/>
            </p:cNvCxnSpPr>
            <p:nvPr/>
          </p:nvCxnSpPr>
          <p:spPr>
            <a:xfrm>
              <a:off x="6980288" y="3294338"/>
              <a:ext cx="700108"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xmlns="" id="{B740B557-C2F5-45F6-81E5-4907B632D8DE}"/>
                </a:ext>
              </a:extLst>
            </p:cNvPr>
            <p:cNvCxnSpPr>
              <a:cxnSpLocks/>
            </p:cNvCxnSpPr>
            <p:nvPr/>
          </p:nvCxnSpPr>
          <p:spPr>
            <a:xfrm flipH="1">
              <a:off x="5190580" y="2775554"/>
              <a:ext cx="905418" cy="644465"/>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2EC79958-199E-4180-9861-7A5DFD11FAD9}"/>
                </a:ext>
              </a:extLst>
            </p:cNvPr>
            <p:cNvSpPr txBox="1"/>
            <p:nvPr/>
          </p:nvSpPr>
          <p:spPr>
            <a:xfrm>
              <a:off x="5452371" y="2720517"/>
              <a:ext cx="397507" cy="313118"/>
            </a:xfrm>
            <a:prstGeom prst="rect">
              <a:avLst/>
            </a:prstGeom>
            <a:noFill/>
          </p:spPr>
          <p:txBody>
            <a:bodyPr wrap="square" rtlCol="0">
              <a:spAutoFit/>
            </a:bodyPr>
            <a:lstStyle/>
            <a:p>
              <a:r>
                <a:rPr lang="en-US" sz="1400" dirty="0">
                  <a:latin typeface="Cambria" panose="02040503050406030204" pitchFamily="18" charset="0"/>
                </a:rPr>
                <a:t>Be</a:t>
              </a:r>
              <a:endParaRPr lang="en-US" sz="2000" dirty="0">
                <a:latin typeface="Cambria" panose="02040503050406030204" pitchFamily="18" charset="0"/>
              </a:endParaRPr>
            </a:p>
          </p:txBody>
        </p:sp>
      </p:grpSp>
      <mc:AlternateContent xmlns:mc="http://schemas.openxmlformats.org/markup-compatibility/2006">
        <mc:Choice xmlns:a14="http://schemas.microsoft.com/office/drawing/2010/main" xmlns="" Requires="a14">
          <p:sp>
            <p:nvSpPr>
              <p:cNvPr id="22" name="TextBox 21">
                <a:extLst>
                  <a:ext uri="{FF2B5EF4-FFF2-40B4-BE49-F238E27FC236}">
                    <a16:creationId xmlns:a16="http://schemas.microsoft.com/office/drawing/2014/main" id="{0A98FA40-50CD-4BC0-BD57-D8341AF8E5CA}"/>
                  </a:ext>
                </a:extLst>
              </p:cNvPr>
              <p:cNvSpPr txBox="1"/>
              <p:nvPr/>
            </p:nvSpPr>
            <p:spPr>
              <a:xfrm>
                <a:off x="3209998" y="4323519"/>
                <a:ext cx="8367472" cy="1806841"/>
              </a:xfrm>
              <a:prstGeom prst="rect">
                <a:avLst/>
              </a:prstGeom>
              <a:noFill/>
            </p:spPr>
            <p:txBody>
              <a:bodyPr wrap="square" rtlCol="0">
                <a:spAutoFit/>
              </a:bodyPr>
              <a:lstStyle/>
              <a:p>
                <a:pPr algn="ctr"/>
                <a:r>
                  <a:rPr lang="en-US" sz="1600" dirty="0">
                    <a:latin typeface="Cambria" panose="02040503050406030204" pitchFamily="18" charset="0"/>
                  </a:rPr>
                  <a:t>A pulsating ether sphere rolling in a spinning pulsating ether torus</a:t>
                </a:r>
              </a:p>
              <a:p>
                <a:pPr algn="ctr"/>
                <a14:m>
                  <m:oMath xmlns:m="http://schemas.openxmlformats.org/officeDocument/2006/math">
                    <m:r>
                      <a:rPr lang="en-US" sz="1600" i="1" dirty="0" smtClean="0">
                        <a:latin typeface="Cambria Math" panose="02040503050406030204" pitchFamily="18" charset="0"/>
                      </a:rPr>
                      <m:t>7.37</m:t>
                    </m:r>
                    <m:r>
                      <a:rPr lang="en-US" sz="1600" i="1" dirty="0" smtClean="0">
                        <a:latin typeface="Cambria Math" panose="02040503050406030204" pitchFamily="18" charset="0"/>
                        <a:ea typeface="Cambria Math" panose="02040503050406030204" pitchFamily="18" charset="0"/>
                      </a:rPr>
                      <m:t>×</m:t>
                    </m:r>
                    <m:sSup>
                      <m:sSupPr>
                        <m:ctrlPr>
                          <a:rPr lang="en-US" sz="1600" i="1" dirty="0" smtClean="0">
                            <a:latin typeface="Cambria Math" panose="02040503050406030204" pitchFamily="18" charset="0"/>
                            <a:ea typeface="Cambria Math" panose="02040503050406030204" pitchFamily="18" charset="0"/>
                          </a:rPr>
                        </m:ctrlPr>
                      </m:sSupPr>
                      <m:e>
                        <m:r>
                          <a:rPr lang="en-US" sz="1600" b="0" i="1" dirty="0" smtClean="0">
                            <a:latin typeface="Cambria Math" panose="02040503050406030204" pitchFamily="18" charset="0"/>
                            <a:ea typeface="Cambria Math" panose="02040503050406030204" pitchFamily="18" charset="0"/>
                          </a:rPr>
                          <m:t>10</m:t>
                        </m:r>
                      </m:e>
                      <m:sup>
                        <m:r>
                          <a:rPr lang="en-US" sz="1600" b="0" i="1" dirty="0" smtClean="0">
                            <a:latin typeface="Cambria Math" panose="02040503050406030204" pitchFamily="18" charset="0"/>
                            <a:ea typeface="Cambria Math" panose="02040503050406030204" pitchFamily="18" charset="0"/>
                          </a:rPr>
                          <m:t>−51</m:t>
                        </m:r>
                      </m:sup>
                    </m:sSup>
                    <m:r>
                      <a:rPr lang="en-US" sz="1600" b="0" i="1" dirty="0" smtClean="0">
                        <a:latin typeface="Cambria Math" panose="02040503050406030204" pitchFamily="18" charset="0"/>
                      </a:rPr>
                      <m:t> </m:t>
                    </m:r>
                    <m:r>
                      <a:rPr lang="en-US" sz="1600" b="0" i="1" dirty="0" smtClean="0">
                        <a:latin typeface="Cambria Math" panose="02040503050406030204" pitchFamily="18" charset="0"/>
                      </a:rPr>
                      <m:t>𝑘𝑔</m:t>
                    </m:r>
                  </m:oMath>
                </a14:m>
                <a:r>
                  <a:rPr lang="en-US" sz="1600" dirty="0">
                    <a:latin typeface="Cambria" panose="02040503050406030204" pitchFamily="18" charset="0"/>
                  </a:rPr>
                  <a:t> is the mass of one point mass called Aitheron;</a:t>
                </a:r>
              </a:p>
              <a:p>
                <a:pPr algn="ctr"/>
                <a:endParaRPr lang="en-US" sz="700" dirty="0">
                  <a:latin typeface="Cambria" panose="02040503050406030204" pitchFamily="18" charset="0"/>
                </a:endParaRPr>
              </a:p>
              <a:p>
                <a:pPr algn="ctr"/>
                <a:r>
                  <a:rPr lang="en-US" sz="1600" dirty="0">
                    <a:latin typeface="Cambria" panose="02040503050406030204" pitchFamily="18" charset="0"/>
                  </a:rPr>
                  <a:t>The frequency of which determines atomic mass. </a:t>
                </a:r>
              </a:p>
              <a:p>
                <a:pPr algn="ctr"/>
                <a:endParaRPr lang="en-US" sz="700" dirty="0">
                  <a:latin typeface="Cambria" panose="02040503050406030204" pitchFamily="18" charset="0"/>
                </a:endParaRPr>
              </a:p>
              <a:p>
                <a:pPr algn="ctr"/>
                <a14:m>
                  <m:oMathPara xmlns:m="http://schemas.openxmlformats.org/officeDocument/2006/math">
                    <m:oMathParaPr>
                      <m:jc m:val="centerGroup"/>
                    </m:oMathParaPr>
                    <m:oMath xmlns:m="http://schemas.openxmlformats.org/officeDocument/2006/math">
                      <m:f>
                        <m:fPr>
                          <m:ctrlPr>
                            <a:rPr lang="en-US" sz="1600" i="1" dirty="0" smtClean="0">
                              <a:latin typeface="Cambria Math" panose="02040503050406030204" pitchFamily="18" charset="0"/>
                            </a:rPr>
                          </m:ctrlPr>
                        </m:fPr>
                        <m:num>
                          <m:r>
                            <m:rPr>
                              <m:sty m:val="p"/>
                            </m:rPr>
                            <a:rPr lang="en-US" sz="1600" dirty="0">
                              <a:latin typeface="Cambria Math" panose="02040503050406030204" pitchFamily="18" charset="0"/>
                            </a:rPr>
                            <m:t>Mass</m:t>
                          </m:r>
                          <m:r>
                            <a:rPr lang="en-US" sz="1600" dirty="0">
                              <a:latin typeface="Cambria Math" panose="02040503050406030204" pitchFamily="18" charset="0"/>
                            </a:rPr>
                            <m:t> </m:t>
                          </m:r>
                          <m:r>
                            <m:rPr>
                              <m:sty m:val="p"/>
                            </m:rPr>
                            <a:rPr lang="en-US" sz="1600" dirty="0">
                              <a:latin typeface="Cambria Math" panose="02040503050406030204" pitchFamily="18" charset="0"/>
                            </a:rPr>
                            <m:t>of</m:t>
                          </m:r>
                          <m:r>
                            <a:rPr lang="en-US" sz="1600" dirty="0">
                              <a:latin typeface="Cambria Math" panose="02040503050406030204" pitchFamily="18" charset="0"/>
                            </a:rPr>
                            <m:t> </m:t>
                          </m:r>
                          <m:r>
                            <m:rPr>
                              <m:sty m:val="p"/>
                            </m:rPr>
                            <a:rPr lang="en-US" sz="1600" dirty="0">
                              <a:latin typeface="Cambria Math" panose="02040503050406030204" pitchFamily="18" charset="0"/>
                            </a:rPr>
                            <m:t>a</m:t>
                          </m:r>
                          <m:r>
                            <a:rPr lang="en-US" sz="1600" dirty="0">
                              <a:latin typeface="Cambria Math" panose="02040503050406030204" pitchFamily="18" charset="0"/>
                            </a:rPr>
                            <m:t> </m:t>
                          </m:r>
                          <m:r>
                            <m:rPr>
                              <m:sty m:val="p"/>
                            </m:rPr>
                            <a:rPr lang="en-US" sz="1600" dirty="0">
                              <a:latin typeface="Cambria Math" panose="02040503050406030204" pitchFamily="18" charset="0"/>
                            </a:rPr>
                            <m:t>proton</m:t>
                          </m:r>
                          <m:r>
                            <a:rPr lang="en-US" sz="1600" b="0" i="0" dirty="0" smtClean="0">
                              <a:latin typeface="Cambria Math" panose="02040503050406030204" pitchFamily="18" charset="0"/>
                            </a:rPr>
                            <m:t>,</m:t>
                          </m:r>
                          <m:r>
                            <a:rPr lang="en-US" sz="1600" dirty="0">
                              <a:latin typeface="Cambria Math" panose="02040503050406030204" pitchFamily="18" charset="0"/>
                            </a:rPr>
                            <m:t> </m:t>
                          </m:r>
                          <m:r>
                            <a:rPr lang="en-US" sz="1600" b="0" i="1" dirty="0" smtClean="0">
                              <a:latin typeface="Cambria Math" panose="02040503050406030204" pitchFamily="18" charset="0"/>
                            </a:rPr>
                            <m:t>𝑘</m:t>
                          </m:r>
                          <m:r>
                            <a:rPr lang="en-US" sz="1600" i="1" dirty="0">
                              <a:latin typeface="Cambria Math" panose="02040503050406030204" pitchFamily="18" charset="0"/>
                            </a:rPr>
                            <m:t>𝑔</m:t>
                          </m:r>
                        </m:num>
                        <m:den>
                          <m:r>
                            <m:rPr>
                              <m:sty m:val="p"/>
                            </m:rPr>
                            <a:rPr lang="en-US" sz="1600" dirty="0">
                              <a:latin typeface="Cambria Math" panose="02040503050406030204" pitchFamily="18" charset="0"/>
                            </a:rPr>
                            <m:t>Mass</m:t>
                          </m:r>
                          <m:r>
                            <a:rPr lang="en-US" sz="1600" dirty="0">
                              <a:latin typeface="Cambria Math" panose="02040503050406030204" pitchFamily="18" charset="0"/>
                            </a:rPr>
                            <m:t> </m:t>
                          </m:r>
                          <m:r>
                            <m:rPr>
                              <m:sty m:val="p"/>
                            </m:rPr>
                            <a:rPr lang="en-US" sz="1600" dirty="0">
                              <a:latin typeface="Cambria Math" panose="02040503050406030204" pitchFamily="18" charset="0"/>
                            </a:rPr>
                            <m:t>of</m:t>
                          </m:r>
                          <m:r>
                            <a:rPr lang="en-US" sz="1600" dirty="0">
                              <a:latin typeface="Cambria Math" panose="02040503050406030204" pitchFamily="18" charset="0"/>
                            </a:rPr>
                            <m:t> </m:t>
                          </m:r>
                          <m:r>
                            <m:rPr>
                              <m:sty m:val="p"/>
                            </m:rPr>
                            <a:rPr lang="en-US" sz="1600" dirty="0">
                              <a:latin typeface="Cambria Math" panose="02040503050406030204" pitchFamily="18" charset="0"/>
                            </a:rPr>
                            <m:t>Aitheron</m:t>
                          </m:r>
                          <m:r>
                            <a:rPr lang="en-US" sz="1600" dirty="0">
                              <a:latin typeface="Cambria Math" panose="02040503050406030204" pitchFamily="18" charset="0"/>
                            </a:rPr>
                            <m:t> 7.372496</m:t>
                          </m:r>
                          <m:r>
                            <a:rPr lang="en-US" sz="1600" i="1" dirty="0" smtClean="0">
                              <a:latin typeface="Cambria Math" panose="02040503050406030204" pitchFamily="18" charset="0"/>
                              <a:ea typeface="Cambria Math" panose="02040503050406030204" pitchFamily="18" charset="0"/>
                            </a:rPr>
                            <m:t>×</m:t>
                          </m:r>
                          <m:sSup>
                            <m:sSupPr>
                              <m:ctrlPr>
                                <a:rPr lang="en-US" sz="1600" i="1" dirty="0" smtClean="0">
                                  <a:latin typeface="Cambria Math" panose="02040503050406030204" pitchFamily="18" charset="0"/>
                                  <a:ea typeface="Cambria Math" panose="02040503050406030204" pitchFamily="18" charset="0"/>
                                </a:rPr>
                              </m:ctrlPr>
                            </m:sSupPr>
                            <m:e>
                              <m:r>
                                <a:rPr lang="en-US" sz="1600" b="0" i="1" dirty="0" smtClean="0">
                                  <a:latin typeface="Cambria Math" panose="02040503050406030204" pitchFamily="18" charset="0"/>
                                  <a:ea typeface="Cambria Math" panose="02040503050406030204" pitchFamily="18" charset="0"/>
                                </a:rPr>
                                <m:t>10</m:t>
                              </m:r>
                            </m:e>
                            <m:sup>
                              <m:r>
                                <a:rPr lang="en-US" sz="1600" b="0" i="1" dirty="0" smtClean="0">
                                  <a:latin typeface="Cambria Math" panose="02040503050406030204" pitchFamily="18" charset="0"/>
                                  <a:ea typeface="Cambria Math" panose="02040503050406030204" pitchFamily="18" charset="0"/>
                                </a:rPr>
                                <m:t>−51</m:t>
                              </m:r>
                            </m:sup>
                          </m:sSup>
                          <m:r>
                            <a:rPr lang="en-US" sz="1600" b="0" i="0" dirty="0" smtClean="0">
                              <a:latin typeface="Cambria Math" panose="02040503050406030204" pitchFamily="18" charset="0"/>
                            </a:rPr>
                            <m:t> </m:t>
                          </m:r>
                          <m:r>
                            <a:rPr lang="en-US" sz="1600" b="0" i="1" dirty="0" smtClean="0">
                              <a:latin typeface="Cambria Math" panose="02040503050406030204" pitchFamily="18" charset="0"/>
                            </a:rPr>
                            <m:t>𝑘</m:t>
                          </m:r>
                          <m:r>
                            <a:rPr lang="en-US" sz="1600" i="1" dirty="0">
                              <a:latin typeface="Cambria Math" panose="02040503050406030204" pitchFamily="18" charset="0"/>
                            </a:rPr>
                            <m:t>𝑔</m:t>
                          </m:r>
                        </m:den>
                      </m:f>
                      <m:r>
                        <a:rPr lang="en-US" sz="1600" b="0" i="0" dirty="0" smtClean="0">
                          <a:latin typeface="Cambria Math" panose="02040503050406030204" pitchFamily="18" charset="0"/>
                        </a:rPr>
                        <m:t>=</m:t>
                      </m:r>
                      <m:r>
                        <m:rPr>
                          <m:sty m:val="p"/>
                        </m:rPr>
                        <a:rPr lang="en-US" sz="1600" i="0" dirty="0">
                          <a:latin typeface="Cambria Math" panose="02040503050406030204" pitchFamily="18" charset="0"/>
                        </a:rPr>
                        <m:t>Frequency</m:t>
                      </m:r>
                      <m:r>
                        <a:rPr lang="en-US" sz="1600" i="0" dirty="0">
                          <a:latin typeface="Cambria Math" panose="02040503050406030204" pitchFamily="18" charset="0"/>
                        </a:rPr>
                        <m:t> </m:t>
                      </m:r>
                      <m:r>
                        <m:rPr>
                          <m:sty m:val="p"/>
                        </m:rPr>
                        <a:rPr lang="en-US" sz="1600" i="0" dirty="0">
                          <a:latin typeface="Cambria Math" panose="02040503050406030204" pitchFamily="18" charset="0"/>
                        </a:rPr>
                        <m:t>f</m:t>
                      </m:r>
                      <m:r>
                        <a:rPr lang="en-US" sz="1600" i="0" dirty="0">
                          <a:latin typeface="Cambria Math" panose="02040503050406030204" pitchFamily="18" charset="0"/>
                        </a:rPr>
                        <m:t> </m:t>
                      </m:r>
                      <m:r>
                        <m:rPr>
                          <m:sty m:val="p"/>
                        </m:rPr>
                        <a:rPr lang="en-US" sz="1600" i="0" dirty="0">
                          <a:latin typeface="Cambria Math" panose="02040503050406030204" pitchFamily="18" charset="0"/>
                        </a:rPr>
                        <m:t>of</m:t>
                      </m:r>
                      <m:r>
                        <a:rPr lang="en-US" sz="1600" i="0" dirty="0">
                          <a:latin typeface="Cambria Math" panose="02040503050406030204" pitchFamily="18" charset="0"/>
                        </a:rPr>
                        <m:t> </m:t>
                      </m:r>
                      <m:r>
                        <m:rPr>
                          <m:sty m:val="p"/>
                        </m:rPr>
                        <a:rPr lang="en-US" sz="1600" i="0" dirty="0">
                          <a:latin typeface="Cambria Math" panose="02040503050406030204" pitchFamily="18" charset="0"/>
                        </a:rPr>
                        <m:t>a</m:t>
                      </m:r>
                      <m:r>
                        <a:rPr lang="en-US" sz="1600" i="0" dirty="0">
                          <a:latin typeface="Cambria Math" panose="02040503050406030204" pitchFamily="18" charset="0"/>
                        </a:rPr>
                        <m:t> </m:t>
                      </m:r>
                      <m:r>
                        <m:rPr>
                          <m:sty m:val="p"/>
                        </m:rPr>
                        <a:rPr lang="en-US" sz="1600" i="0" dirty="0">
                          <a:latin typeface="Cambria Math" panose="02040503050406030204" pitchFamily="18" charset="0"/>
                        </a:rPr>
                        <m:t>proton</m:t>
                      </m:r>
                      <m:r>
                        <a:rPr lang="en-US" sz="1600" i="0" dirty="0">
                          <a:latin typeface="Cambria Math" panose="02040503050406030204" pitchFamily="18" charset="0"/>
                        </a:rPr>
                        <m:t> </m:t>
                      </m:r>
                      <m:r>
                        <m:rPr>
                          <m:sty m:val="p"/>
                        </m:rPr>
                        <a:rPr lang="en-US" sz="1600" i="0" dirty="0">
                          <a:latin typeface="Cambria Math" panose="02040503050406030204" pitchFamily="18" charset="0"/>
                        </a:rPr>
                        <m:t>with</m:t>
                      </m:r>
                      <m:r>
                        <a:rPr lang="en-US" sz="1600" i="0" dirty="0">
                          <a:latin typeface="Cambria Math" panose="02040503050406030204" pitchFamily="18" charset="0"/>
                        </a:rPr>
                        <m:t> </m:t>
                      </m:r>
                      <m:r>
                        <m:rPr>
                          <m:sty m:val="p"/>
                        </m:rPr>
                        <a:rPr lang="en-US" sz="1600" i="0" dirty="0">
                          <a:latin typeface="Cambria Math" panose="02040503050406030204" pitchFamily="18" charset="0"/>
                        </a:rPr>
                        <m:t>energy</m:t>
                      </m:r>
                      <m:r>
                        <a:rPr lang="en-US" sz="1600" b="0" i="0" dirty="0" smtClean="0">
                          <a:latin typeface="Cambria Math" panose="02040503050406030204" pitchFamily="18" charset="0"/>
                        </a:rPr>
                        <m:t>,</m:t>
                      </m:r>
                      <m:r>
                        <a:rPr lang="en-US" sz="1600" i="0" dirty="0">
                          <a:latin typeface="Cambria Math" panose="02040503050406030204" pitchFamily="18" charset="0"/>
                        </a:rPr>
                        <m:t> </m:t>
                      </m:r>
                      <m:r>
                        <a:rPr lang="en-US" sz="1600" b="0" i="1" dirty="0" smtClean="0">
                          <a:latin typeface="Cambria Math" panose="02040503050406030204" pitchFamily="18" charset="0"/>
                        </a:rPr>
                        <m:t>𝐸</m:t>
                      </m:r>
                      <m:r>
                        <a:rPr lang="en-US" sz="1600" b="0" i="1" dirty="0" smtClean="0">
                          <a:latin typeface="Cambria Math" panose="02040503050406030204" pitchFamily="18" charset="0"/>
                        </a:rPr>
                        <m:t>=</m:t>
                      </m:r>
                      <m:r>
                        <a:rPr lang="en-US" sz="1600" i="1" dirty="0" err="1">
                          <a:latin typeface="Cambria Math" panose="02040503050406030204" pitchFamily="18" charset="0"/>
                        </a:rPr>
                        <m:t>h𝑓</m:t>
                      </m:r>
                    </m:oMath>
                  </m:oMathPara>
                </a14:m>
                <a:endParaRPr lang="en-US" sz="1600" i="1" dirty="0">
                  <a:latin typeface="Cambria" panose="02040503050406030204" pitchFamily="18" charset="0"/>
                </a:endParaRPr>
              </a:p>
              <a:p>
                <a:pPr algn="ctr"/>
                <a:r>
                  <a:rPr lang="en-US" sz="1600" dirty="0">
                    <a:latin typeface="Cambria" panose="02040503050406030204" pitchFamily="18" charset="0"/>
                  </a:rPr>
                  <a:t>The Planck length is the upper radial pulsate limit of the torus by a factor of 137.036.</a:t>
                </a:r>
                <a:endParaRPr lang="en-US" sz="2000" dirty="0">
                  <a:latin typeface="Cambria" panose="02040503050406030204" pitchFamily="18" charset="0"/>
                </a:endParaRPr>
              </a:p>
            </p:txBody>
          </p:sp>
        </mc:Choice>
        <mc:Fallback>
          <p:sp>
            <p:nvSpPr>
              <p:cNvPr id="22" name="TextBox 21">
                <a:extLst>
                  <a:ext uri="{FF2B5EF4-FFF2-40B4-BE49-F238E27FC236}">
                    <a16:creationId xmlns:a16="http://schemas.microsoft.com/office/drawing/2014/main" xmlns="" xmlns:a14="http://schemas.microsoft.com/office/drawing/2010/main" id="{0A98FA40-50CD-4BC0-BD57-D8341AF8E5CA}"/>
                  </a:ext>
                </a:extLst>
              </p:cNvPr>
              <p:cNvSpPr txBox="1">
                <a:spLocks noRot="1" noChangeAspect="1" noMove="1" noResize="1" noEditPoints="1" noAdjustHandles="1" noChangeArrowheads="1" noChangeShapeType="1" noTextEdit="1"/>
              </p:cNvSpPr>
              <p:nvPr/>
            </p:nvSpPr>
            <p:spPr>
              <a:xfrm>
                <a:off x="3209998" y="4323519"/>
                <a:ext cx="8367472" cy="1806841"/>
              </a:xfrm>
              <a:prstGeom prst="rect">
                <a:avLst/>
              </a:prstGeom>
              <a:blipFill>
                <a:blip r:embed="rId5" cstate="print"/>
                <a:stretch>
                  <a:fillRect t="-1347" b="-3030"/>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xmlns="" id="{51AA3861-DE38-4418-8372-55387A632906}"/>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661A5BF-653C-48EB-A12D-7F2C63722110}"/>
              </a:ext>
            </a:extLst>
          </p:cNvPr>
          <p:cNvSpPr>
            <a:spLocks noGrp="1"/>
          </p:cNvSpPr>
          <p:nvPr>
            <p:ph type="title"/>
          </p:nvPr>
        </p:nvSpPr>
        <p:spPr>
          <a:xfrm>
            <a:off x="181572" y="1636533"/>
            <a:ext cx="2660939" cy="3341852"/>
          </a:xfrm>
        </p:spPr>
        <p:txBody>
          <a:bodyPr>
            <a:noAutofit/>
          </a:bodyPr>
          <a:lstStyle/>
          <a:p>
            <a:r>
              <a:rPr lang="en-US" sz="2000" dirty="0">
                <a:solidFill>
                  <a:schemeClr val="tx1"/>
                </a:solidFill>
                <a:latin typeface="Cambria" panose="02040503050406030204" pitchFamily="18" charset="0"/>
              </a:rPr>
              <a:t>The Fractal Structure of Light &amp; Emanation of Matter</a:t>
            </a:r>
            <a:br>
              <a:rPr lang="en-US" sz="2000" dirty="0">
                <a:solidFill>
                  <a:schemeClr val="tx1"/>
                </a:solidFill>
                <a:latin typeface="Cambria" panose="02040503050406030204" pitchFamily="18" charset="0"/>
              </a:rPr>
            </a:br>
            <a:r>
              <a:rPr lang="en-US" sz="2000" dirty="0">
                <a:solidFill>
                  <a:schemeClr val="tx1"/>
                </a:solidFill>
                <a:latin typeface="Cambria" panose="02040503050406030204" pitchFamily="18" charset="0"/>
              </a:rPr>
              <a:t/>
            </a:r>
            <a:br>
              <a:rPr lang="en-US" sz="2000" dirty="0">
                <a:solidFill>
                  <a:schemeClr val="tx1"/>
                </a:solidFill>
                <a:latin typeface="Cambria" panose="02040503050406030204" pitchFamily="18" charset="0"/>
              </a:rPr>
            </a:br>
            <a:r>
              <a:rPr lang="en-US" sz="2000" dirty="0">
                <a:solidFill>
                  <a:schemeClr val="tx1"/>
                </a:solidFill>
                <a:latin typeface="Cambria" panose="02040503050406030204" pitchFamily="18" charset="0"/>
              </a:rPr>
              <a:t>There is only ONE mass in the Universe –</a:t>
            </a:r>
            <a:br>
              <a:rPr lang="en-US" sz="2000" dirty="0">
                <a:solidFill>
                  <a:schemeClr val="tx1"/>
                </a:solidFill>
                <a:latin typeface="Cambria" panose="02040503050406030204" pitchFamily="18" charset="0"/>
              </a:rPr>
            </a:br>
            <a:r>
              <a:rPr lang="en-US" sz="2000" dirty="0">
                <a:solidFill>
                  <a:schemeClr val="tx1"/>
                </a:solidFill>
                <a:latin typeface="Cambria" panose="02040503050406030204" pitchFamily="18" charset="0"/>
              </a:rPr>
              <a:t>the 737 AITHERON that emanates matter</a:t>
            </a:r>
            <a:br>
              <a:rPr lang="en-US" sz="2000" dirty="0">
                <a:solidFill>
                  <a:schemeClr val="tx1"/>
                </a:solidFill>
                <a:latin typeface="Cambria" panose="02040503050406030204" pitchFamily="18" charset="0"/>
              </a:rPr>
            </a:br>
            <a:r>
              <a:rPr lang="en-US" sz="2000" dirty="0">
                <a:solidFill>
                  <a:schemeClr val="tx1"/>
                </a:solidFill>
                <a:latin typeface="Cambria" panose="02040503050406030204" pitchFamily="18" charset="0"/>
              </a:rPr>
              <a:t/>
            </a:r>
            <a:br>
              <a:rPr lang="en-US" sz="2000" dirty="0">
                <a:solidFill>
                  <a:schemeClr val="tx1"/>
                </a:solidFill>
                <a:latin typeface="Cambria" panose="02040503050406030204" pitchFamily="18" charset="0"/>
              </a:rPr>
            </a:br>
            <a:r>
              <a:rPr lang="en-US" sz="2000" dirty="0">
                <a:solidFill>
                  <a:schemeClr val="tx1"/>
                </a:solidFill>
                <a:latin typeface="Cambria" panose="02040503050406030204" pitchFamily="18" charset="0"/>
              </a:rPr>
              <a:t>The Periodic Table will be rewritten</a:t>
            </a:r>
          </a:p>
        </p:txBody>
      </p:sp>
    </p:spTree>
    <p:extLst>
      <p:ext uri="{BB962C8B-B14F-4D97-AF65-F5344CB8AC3E}">
        <p14:creationId xmlns:p14="http://schemas.microsoft.com/office/powerpoint/2010/main" xmlns="" val="1306213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0865047-9B51-4A58-9CD9-E36596DFDC2B}"/>
              </a:ext>
            </a:extLst>
          </p:cNvPr>
          <p:cNvSpPr>
            <a:spLocks noGrp="1"/>
          </p:cNvSpPr>
          <p:nvPr>
            <p:ph type="dt" sz="half" idx="10"/>
          </p:nvPr>
        </p:nvSpPr>
        <p:spPr>
          <a:xfrm>
            <a:off x="0" y="6532631"/>
            <a:ext cx="2743200" cy="365125"/>
          </a:xfrm>
        </p:spPr>
        <p:txBody>
          <a:bodyPr/>
          <a:lstStyle/>
          <a:p>
            <a:r>
              <a:rPr lang="en-US">
                <a:solidFill>
                  <a:schemeClr val="tx1"/>
                </a:solidFill>
                <a:latin typeface="Cambria" panose="02040503050406030204" pitchFamily="18" charset="0"/>
              </a:rPr>
              <a:t>© Francis Fernandes, 2018</a:t>
            </a:r>
            <a:endParaRPr lang="en-US" dirty="0">
              <a:solidFill>
                <a:schemeClr val="tx1"/>
              </a:solidFill>
              <a:latin typeface="Cambria" panose="02040503050406030204" pitchFamily="18" charset="0"/>
            </a:endParaRPr>
          </a:p>
        </p:txBody>
      </p:sp>
      <p:sp>
        <p:nvSpPr>
          <p:cNvPr id="5" name="Slide Number Placeholder 4">
            <a:extLst>
              <a:ext uri="{FF2B5EF4-FFF2-40B4-BE49-F238E27FC236}">
                <a16:creationId xmlns:a16="http://schemas.microsoft.com/office/drawing/2014/main" xmlns="" id="{CA21EF26-49CF-49FC-9B71-A76713AEAF13}"/>
              </a:ext>
            </a:extLst>
          </p:cNvPr>
          <p:cNvSpPr>
            <a:spLocks noGrp="1"/>
          </p:cNvSpPr>
          <p:nvPr>
            <p:ph type="sldNum" sz="quarter" idx="12"/>
          </p:nvPr>
        </p:nvSpPr>
        <p:spPr>
          <a:xfrm>
            <a:off x="10661073" y="6492874"/>
            <a:ext cx="1530927" cy="365125"/>
          </a:xfrm>
        </p:spPr>
        <p:txBody>
          <a:bodyPr/>
          <a:lstStyle/>
          <a:p>
            <a:fld id="{4FAB73BC-B049-4115-A692-8D63A059BFB8}" type="slidenum">
              <a:rPr lang="en-US" b="1" smtClean="0">
                <a:solidFill>
                  <a:schemeClr val="tx1"/>
                </a:solidFill>
                <a:latin typeface="Cambria" panose="02040503050406030204" pitchFamily="18" charset="0"/>
              </a:rPr>
              <a:pPr/>
              <a:t>35</a:t>
            </a:fld>
            <a:endParaRPr lang="en-US" b="1" dirty="0">
              <a:solidFill>
                <a:schemeClr val="tx1"/>
              </a:solidFill>
              <a:latin typeface="Cambria" panose="02040503050406030204" pitchFamily="18" charset="0"/>
            </a:endParaRPr>
          </a:p>
        </p:txBody>
      </p:sp>
      <mc:AlternateContent xmlns:mc="http://schemas.openxmlformats.org/markup-compatibility/2006">
        <mc:Choice xmlns:a14="http://schemas.microsoft.com/office/drawing/2010/main" xmlns="" Requires="a14">
          <p:sp>
            <p:nvSpPr>
              <p:cNvPr id="16" name="TextBox 15">
                <a:extLst>
                  <a:ext uri="{FF2B5EF4-FFF2-40B4-BE49-F238E27FC236}">
                    <a16:creationId xmlns:a16="http://schemas.microsoft.com/office/drawing/2014/main" id="{225BD705-9F2F-4FCE-BEC1-76B69EAC6A7C}"/>
                  </a:ext>
                </a:extLst>
              </p:cNvPr>
              <p:cNvSpPr txBox="1"/>
              <p:nvPr/>
            </p:nvSpPr>
            <p:spPr>
              <a:xfrm>
                <a:off x="4995882" y="781525"/>
                <a:ext cx="5321073" cy="338554"/>
              </a:xfrm>
              <a:prstGeom prst="rect">
                <a:avLst/>
              </a:prstGeom>
              <a:noFill/>
            </p:spPr>
            <p:txBody>
              <a:bodyPr wrap="none" rtlCol="0">
                <a:spAutoFit/>
              </a:bodyPr>
              <a:lstStyle/>
              <a:p>
                <a:pPr algn="ctr"/>
                <a:r>
                  <a:rPr lang="en-US" sz="1600" dirty="0">
                    <a:latin typeface="Cambria" panose="02040503050406030204" pitchFamily="18" charset="0"/>
                  </a:rPr>
                  <a:t>186 Ether </a:t>
                </a:r>
                <a14:m>
                  <m:oMath xmlns:m="http://schemas.openxmlformats.org/officeDocument/2006/math">
                    <m:r>
                      <a:rPr lang="en-US" sz="1600" i="0" dirty="0" smtClean="0">
                        <a:latin typeface="Cambria Math" panose="02040503050406030204" pitchFamily="18" charset="0"/>
                        <a:ea typeface="Cambria Math" panose="02040503050406030204" pitchFamily="18" charset="0"/>
                      </a:rPr>
                      <m:t>×</m:t>
                    </m:r>
                    <m:r>
                      <m:rPr>
                        <m:sty m:val="p"/>
                      </m:rPr>
                      <a:rPr lang="en-US" sz="1600" b="0" i="0" dirty="0" smtClean="0">
                        <a:latin typeface="Cambria Math" panose="02040503050406030204" pitchFamily="18" charset="0"/>
                        <a:ea typeface="Cambria Math" panose="02040503050406030204" pitchFamily="18" charset="0"/>
                      </a:rPr>
                      <m:t>V</m:t>
                    </m:r>
                  </m:oMath>
                </a14:m>
                <a:r>
                  <a:rPr lang="en-US" sz="1600" dirty="0">
                    <a:latin typeface="Cambria" panose="02040503050406030204" pitchFamily="18" charset="0"/>
                  </a:rPr>
                  <a:t>elocity </a:t>
                </a:r>
                <a14:m>
                  <m:oMath xmlns:m="http://schemas.openxmlformats.org/officeDocument/2006/math">
                    <m:r>
                      <a:rPr lang="en-US" sz="1600" i="0" dirty="0">
                        <a:latin typeface="Cambria Math" panose="02040503050406030204" pitchFamily="18" charset="0"/>
                        <a:ea typeface="Cambria Math" panose="02040503050406030204" pitchFamily="18" charset="0"/>
                      </a:rPr>
                      <m:t>×</m:t>
                    </m:r>
                  </m:oMath>
                </a14:m>
                <a:r>
                  <a:rPr lang="en-US" sz="1600" dirty="0">
                    <a:latin typeface="Cambria" panose="02040503050406030204" pitchFamily="18" charset="0"/>
                  </a:rPr>
                  <a:t> Torus radius</a:t>
                </a:r>
                <a:r>
                  <a:rPr lang="en-US" sz="1600" dirty="0">
                    <a:ea typeface="Cambria Math" panose="02040503050406030204" pitchFamily="18" charset="0"/>
                  </a:rPr>
                  <a:t> </a:t>
                </a:r>
                <a14:m>
                  <m:oMath xmlns:m="http://schemas.openxmlformats.org/officeDocument/2006/math">
                    <m:r>
                      <a:rPr lang="en-US" sz="1600" b="0" i="1" dirty="0" smtClean="0">
                        <a:latin typeface="Cambria Math" panose="02040503050406030204" pitchFamily="18" charset="0"/>
                        <a:ea typeface="Cambria Math" panose="02040503050406030204" pitchFamily="18" charset="0"/>
                      </a:rPr>
                      <m:t>=</m:t>
                    </m:r>
                  </m:oMath>
                </a14:m>
                <a:r>
                  <a:rPr lang="en-US" sz="1600" i="1" dirty="0">
                    <a:latin typeface="Cambria" panose="02040503050406030204" pitchFamily="18" charset="0"/>
                  </a:rPr>
                  <a:t> </a:t>
                </a:r>
                <a:r>
                  <a:rPr lang="en-US" sz="1600" dirty="0">
                    <a:latin typeface="Cambria" panose="02040503050406030204" pitchFamily="18" charset="0"/>
                  </a:rPr>
                  <a:t>Planck’s Constant</a:t>
                </a:r>
                <a:r>
                  <a:rPr lang="en-US" sz="1600" i="1" dirty="0">
                    <a:latin typeface="Cambria" panose="02040503050406030204" pitchFamily="18" charset="0"/>
                  </a:rPr>
                  <a:t>, h</a:t>
                </a:r>
              </a:p>
            </p:txBody>
          </p:sp>
        </mc:Choice>
        <mc:Fallback>
          <p:sp>
            <p:nvSpPr>
              <p:cNvPr id="16" name="TextBox 15">
                <a:extLst>
                  <a:ext uri="{FF2B5EF4-FFF2-40B4-BE49-F238E27FC236}">
                    <a16:creationId xmlns:a16="http://schemas.microsoft.com/office/drawing/2014/main" xmlns="" xmlns:a14="http://schemas.microsoft.com/office/drawing/2010/main" id="{225BD705-9F2F-4FCE-BEC1-76B69EAC6A7C}"/>
                  </a:ext>
                </a:extLst>
              </p:cNvPr>
              <p:cNvSpPr txBox="1">
                <a:spLocks noRot="1" noChangeAspect="1" noMove="1" noResize="1" noEditPoints="1" noAdjustHandles="1" noChangeArrowheads="1" noChangeShapeType="1" noTextEdit="1"/>
              </p:cNvSpPr>
              <p:nvPr/>
            </p:nvSpPr>
            <p:spPr>
              <a:xfrm>
                <a:off x="4995882" y="781525"/>
                <a:ext cx="5321073" cy="338554"/>
              </a:xfrm>
              <a:prstGeom prst="rect">
                <a:avLst/>
              </a:prstGeom>
              <a:blipFill>
                <a:blip r:embed="rId2" cstate="print"/>
                <a:stretch>
                  <a:fillRect l="-229" t="-8929" r="-115" b="-17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2" name="TextBox 21">
                <a:extLst>
                  <a:ext uri="{FF2B5EF4-FFF2-40B4-BE49-F238E27FC236}">
                    <a16:creationId xmlns:a16="http://schemas.microsoft.com/office/drawing/2014/main" id="{0A98FA40-50CD-4BC0-BD57-D8341AF8E5CA}"/>
                  </a:ext>
                </a:extLst>
              </p:cNvPr>
              <p:cNvSpPr txBox="1"/>
              <p:nvPr/>
            </p:nvSpPr>
            <p:spPr>
              <a:xfrm>
                <a:off x="3429437" y="4773300"/>
                <a:ext cx="8284405" cy="1208664"/>
              </a:xfrm>
              <a:prstGeom prst="rect">
                <a:avLst/>
              </a:prstGeom>
              <a:noFill/>
            </p:spPr>
            <p:txBody>
              <a:bodyPr wrap="square" rtlCol="0">
                <a:spAutoFit/>
              </a:bodyPr>
              <a:lstStyle/>
              <a:p>
                <a:pPr algn="ctr"/>
                <a:r>
                  <a:rPr lang="en-US" sz="1400" dirty="0">
                    <a:latin typeface="Cambria" panose="02040503050406030204" pitchFamily="18" charset="0"/>
                  </a:rPr>
                  <a:t>The ether toroid is composed of 2.521836443 </a:t>
                </a:r>
                <a14:m>
                  <m:oMath xmlns:m="http://schemas.openxmlformats.org/officeDocument/2006/math">
                    <m:r>
                      <a:rPr lang="en-US" sz="1400" i="1" dirty="0">
                        <a:latin typeface="Cambria Math" panose="02040503050406030204" pitchFamily="18" charset="0"/>
                        <a:ea typeface="Cambria Math" panose="02040503050406030204" pitchFamily="18" charset="0"/>
                      </a:rPr>
                      <m:t>×1</m:t>
                    </m:r>
                    <m:sSup>
                      <m:sSupPr>
                        <m:ctrlPr>
                          <a:rPr lang="en-US" sz="1400" i="1" dirty="0">
                            <a:latin typeface="Cambria Math" panose="02040503050406030204" pitchFamily="18" charset="0"/>
                            <a:ea typeface="Cambria Math" panose="02040503050406030204" pitchFamily="18" charset="0"/>
                          </a:rPr>
                        </m:ctrlPr>
                      </m:sSupPr>
                      <m:e>
                        <m:r>
                          <a:rPr lang="en-US" sz="1400" i="1" dirty="0">
                            <a:latin typeface="Cambria Math" panose="02040503050406030204" pitchFamily="18" charset="0"/>
                            <a:ea typeface="Cambria Math" panose="02040503050406030204" pitchFamily="18" charset="0"/>
                          </a:rPr>
                          <m:t>0</m:t>
                        </m:r>
                      </m:e>
                      <m:sup>
                        <m:r>
                          <a:rPr lang="en-US" sz="1400" b="0" i="1" dirty="0" smtClean="0">
                            <a:latin typeface="Cambria Math" panose="02040503050406030204" pitchFamily="18" charset="0"/>
                            <a:ea typeface="Cambria Math" panose="02040503050406030204" pitchFamily="18" charset="0"/>
                          </a:rPr>
                          <m:t>41</m:t>
                        </m:r>
                      </m:sup>
                    </m:sSup>
                    <m:r>
                      <a:rPr lang="en-US" sz="1400" i="1" dirty="0">
                        <a:latin typeface="Cambria Math" panose="02040503050406030204" pitchFamily="18" charset="0"/>
                        <a:ea typeface="Cambria Math" panose="02040503050406030204" pitchFamily="18" charset="0"/>
                      </a:rPr>
                      <m:t> </m:t>
                    </m:r>
                  </m:oMath>
                </a14:m>
                <a:r>
                  <a:rPr lang="en-US" sz="1400" dirty="0">
                    <a:latin typeface="Cambria" panose="02040503050406030204" pitchFamily="18" charset="0"/>
                  </a:rPr>
                  <a:t>186-ETHER TORI. </a:t>
                </a:r>
              </a:p>
              <a:p>
                <a:pPr algn="ctr"/>
                <a:r>
                  <a:rPr lang="en-US" sz="1400" dirty="0">
                    <a:latin typeface="Cambria" panose="02040503050406030204" pitchFamily="18" charset="0"/>
                  </a:rPr>
                  <a:t>This is the reason for the Coulomb constant.</a:t>
                </a:r>
              </a:p>
              <a:p>
                <a:pPr algn="ctr"/>
                <a14:m>
                  <m:oMathPara xmlns:m="http://schemas.openxmlformats.org/officeDocument/2006/math">
                    <m:oMathParaPr>
                      <m:jc m:val="centerGroup"/>
                    </m:oMathParaPr>
                    <m:oMath xmlns:m="http://schemas.openxmlformats.org/officeDocument/2006/math">
                      <m:f>
                        <m:fPr>
                          <m:ctrlPr>
                            <a:rPr lang="en-US" sz="1400" i="1" dirty="0">
                              <a:latin typeface="Cambria Math" panose="02040503050406030204" pitchFamily="18" charset="0"/>
                            </a:rPr>
                          </m:ctrlPr>
                        </m:fPr>
                        <m:num>
                          <m:r>
                            <a:rPr lang="en-US" sz="1400" b="0" i="1" dirty="0" smtClean="0">
                              <a:latin typeface="Cambria Math" panose="02040503050406030204" pitchFamily="18" charset="0"/>
                            </a:rPr>
                            <m:t>𝑓</m:t>
                          </m:r>
                          <m:r>
                            <a:rPr lang="en-US" sz="1400" b="0" i="1" baseline="-25000" dirty="0" smtClean="0">
                              <a:latin typeface="Cambria Math" panose="02040503050406030204" pitchFamily="18" charset="0"/>
                            </a:rPr>
                            <m:t>2</m:t>
                          </m:r>
                          <m:r>
                            <a:rPr lang="en-US" sz="1400" i="1" dirty="0">
                              <a:latin typeface="Cambria Math" panose="02040503050406030204" pitchFamily="18" charset="0"/>
                              <a:ea typeface="Cambria Math" panose="02040503050406030204" pitchFamily="18" charset="0"/>
                            </a:rPr>
                            <m:t>×</m:t>
                          </m:r>
                          <m:r>
                            <a:rPr lang="en-US" sz="1400" i="1" dirty="0">
                              <a:latin typeface="Cambria Math" panose="02040503050406030204" pitchFamily="18" charset="0"/>
                            </a:rPr>
                            <m:t>1.8</m:t>
                          </m:r>
                          <m:r>
                            <a:rPr lang="en-US" sz="1400" b="0" i="1" dirty="0" smtClean="0">
                              <a:latin typeface="Cambria Math" panose="02040503050406030204" pitchFamily="18" charset="0"/>
                            </a:rPr>
                            <m:t>6</m:t>
                          </m:r>
                          <m:r>
                            <a:rPr lang="en-US" sz="1400" i="1" dirty="0">
                              <a:latin typeface="Cambria Math" panose="02040503050406030204" pitchFamily="18" charset="0"/>
                              <a:ea typeface="Cambria Math" panose="02040503050406030204" pitchFamily="18" charset="0"/>
                            </a:rPr>
                            <m:t>×</m:t>
                          </m:r>
                          <m:sSup>
                            <m:sSupPr>
                              <m:ctrlPr>
                                <a:rPr lang="en-US" sz="1400" i="1" dirty="0">
                                  <a:latin typeface="Cambria Math" panose="02040503050406030204" pitchFamily="18" charset="0"/>
                                  <a:ea typeface="Cambria Math" panose="02040503050406030204" pitchFamily="18" charset="0"/>
                                </a:rPr>
                              </m:ctrlPr>
                            </m:sSupPr>
                            <m:e>
                              <m:r>
                                <a:rPr lang="en-US" sz="1400" i="1" dirty="0">
                                  <a:latin typeface="Cambria Math" panose="02040503050406030204" pitchFamily="18" charset="0"/>
                                  <a:ea typeface="Cambria Math" panose="02040503050406030204" pitchFamily="18" charset="0"/>
                                </a:rPr>
                                <m:t>10</m:t>
                              </m:r>
                            </m:e>
                            <m:sup>
                              <m:r>
                                <a:rPr lang="en-US" sz="1400" i="1" dirty="0">
                                  <a:latin typeface="Cambria Math" panose="02040503050406030204" pitchFamily="18" charset="0"/>
                                  <a:ea typeface="Cambria Math" panose="02040503050406030204" pitchFamily="18" charset="0"/>
                                </a:rPr>
                                <m:t>−9</m:t>
                              </m:r>
                            </m:sup>
                          </m:sSup>
                          <m:r>
                            <a:rPr lang="en-US" sz="1400" i="1" dirty="0">
                              <a:latin typeface="Cambria Math" panose="02040503050406030204" pitchFamily="18" charset="0"/>
                            </a:rPr>
                            <m:t> </m:t>
                          </m:r>
                          <m:r>
                            <a:rPr lang="en-US" sz="1400" i="1" dirty="0">
                              <a:latin typeface="Cambria Math" panose="02040503050406030204" pitchFamily="18" charset="0"/>
                            </a:rPr>
                            <m:t>𝑘𝑔</m:t>
                          </m:r>
                        </m:num>
                        <m:den>
                          <m:r>
                            <a:rPr lang="en-US" sz="1400" i="1" dirty="0">
                              <a:latin typeface="Cambria Math" panose="02040503050406030204" pitchFamily="18" charset="0"/>
                            </a:rPr>
                            <m:t>1.346611109</m:t>
                          </m:r>
                          <m:r>
                            <a:rPr lang="en-US" sz="1400" i="1" dirty="0">
                              <a:latin typeface="Cambria Math" panose="02040503050406030204" pitchFamily="18" charset="0"/>
                              <a:ea typeface="Cambria Math" panose="02040503050406030204" pitchFamily="18" charset="0"/>
                            </a:rPr>
                            <m:t>×</m:t>
                          </m:r>
                          <m:sSup>
                            <m:sSupPr>
                              <m:ctrlPr>
                                <a:rPr lang="en-US" sz="1400" i="1" dirty="0">
                                  <a:latin typeface="Cambria Math" panose="02040503050406030204" pitchFamily="18" charset="0"/>
                                  <a:ea typeface="Cambria Math" panose="02040503050406030204" pitchFamily="18" charset="0"/>
                                </a:rPr>
                              </m:ctrlPr>
                            </m:sSupPr>
                            <m:e>
                              <m:r>
                                <a:rPr lang="en-US" sz="1400" i="1" dirty="0">
                                  <a:latin typeface="Cambria Math" panose="02040503050406030204" pitchFamily="18" charset="0"/>
                                  <a:ea typeface="Cambria Math" panose="02040503050406030204" pitchFamily="18" charset="0"/>
                                </a:rPr>
                                <m:t>10</m:t>
                              </m:r>
                            </m:e>
                            <m:sup>
                              <m:r>
                                <a:rPr lang="en-US" sz="1400" i="1" dirty="0">
                                  <a:latin typeface="Cambria Math" panose="02040503050406030204" pitchFamily="18" charset="0"/>
                                  <a:ea typeface="Cambria Math" panose="02040503050406030204" pitchFamily="18" charset="0"/>
                                </a:rPr>
                                <m:t>27</m:t>
                              </m:r>
                            </m:sup>
                          </m:sSup>
                          <m:r>
                            <a:rPr lang="en-US" sz="1400" i="1" dirty="0">
                              <a:latin typeface="Cambria Math" panose="02040503050406030204" pitchFamily="18" charset="0"/>
                              <a:ea typeface="Cambria Math" panose="02040503050406030204" pitchFamily="18" charset="0"/>
                            </a:rPr>
                            <m:t> </m:t>
                          </m:r>
                          <m:r>
                            <a:rPr lang="en-US" sz="1400" i="1" dirty="0">
                              <a:latin typeface="Cambria Math" panose="02040503050406030204" pitchFamily="18" charset="0"/>
                            </a:rPr>
                            <m:t>𝑘𝑔</m:t>
                          </m:r>
                          <m:r>
                            <a:rPr lang="en-US" sz="1400" i="1" dirty="0">
                              <a:latin typeface="Cambria Math" panose="02040503050406030204" pitchFamily="18" charset="0"/>
                            </a:rPr>
                            <m:t>/</m:t>
                          </m:r>
                          <m:r>
                            <a:rPr lang="en-US" sz="1400" i="1" dirty="0">
                              <a:latin typeface="Cambria Math" panose="02040503050406030204" pitchFamily="18" charset="0"/>
                            </a:rPr>
                            <m:t>𝑚</m:t>
                          </m:r>
                        </m:den>
                      </m:f>
                      <m:r>
                        <a:rPr lang="en-US" sz="1400" i="1" dirty="0">
                          <a:latin typeface="Cambria Math" panose="02040503050406030204" pitchFamily="18" charset="0"/>
                        </a:rPr>
                        <m:t>=</m:t>
                      </m:r>
                      <m:r>
                        <m:rPr>
                          <m:nor/>
                        </m:rPr>
                        <a:rPr lang="en-US" sz="1400" dirty="0">
                          <a:latin typeface="Cambria" panose="02040503050406030204" pitchFamily="18" charset="0"/>
                        </a:rPr>
                        <m:t>Radius</m:t>
                      </m:r>
                      <m:r>
                        <m:rPr>
                          <m:nor/>
                        </m:rPr>
                        <a:rPr lang="en-US" sz="1400" dirty="0">
                          <a:latin typeface="Cambria" panose="02040503050406030204" pitchFamily="18" charset="0"/>
                        </a:rPr>
                        <m:t> </m:t>
                      </m:r>
                      <m:r>
                        <m:rPr>
                          <m:nor/>
                        </m:rPr>
                        <a:rPr lang="en-US" sz="1400" i="1" dirty="0">
                          <a:latin typeface="Cambria" panose="02040503050406030204" pitchFamily="18" charset="0"/>
                        </a:rPr>
                        <m:t>R</m:t>
                      </m:r>
                      <m:r>
                        <m:rPr>
                          <m:nor/>
                        </m:rPr>
                        <a:rPr lang="en-US" sz="1400" dirty="0">
                          <a:latin typeface="Cambria" panose="02040503050406030204" pitchFamily="18" charset="0"/>
                        </a:rPr>
                        <m:t> </m:t>
                      </m:r>
                      <m:r>
                        <m:rPr>
                          <m:nor/>
                        </m:rPr>
                        <a:rPr lang="en-US" sz="1400" dirty="0">
                          <a:latin typeface="Cambria" panose="02040503050406030204" pitchFamily="18" charset="0"/>
                        </a:rPr>
                        <m:t>of</m:t>
                      </m:r>
                      <m:r>
                        <m:rPr>
                          <m:nor/>
                        </m:rPr>
                        <a:rPr lang="en-US" sz="1400" dirty="0">
                          <a:latin typeface="Cambria" panose="02040503050406030204" pitchFamily="18" charset="0"/>
                        </a:rPr>
                        <m:t> </m:t>
                      </m:r>
                      <m:r>
                        <m:rPr>
                          <m:nor/>
                        </m:rPr>
                        <a:rPr lang="en-US" sz="1400" dirty="0">
                          <a:latin typeface="Cambria" panose="02040503050406030204" pitchFamily="18" charset="0"/>
                        </a:rPr>
                        <m:t>Toroid</m:t>
                      </m:r>
                      <m:r>
                        <a:rPr lang="en-US" sz="1400" i="1" dirty="0">
                          <a:latin typeface="Cambria Math" panose="02040503050406030204" pitchFamily="18" charset="0"/>
                        </a:rPr>
                        <m:t>=</m:t>
                      </m:r>
                      <m:r>
                        <m:rPr>
                          <m:nor/>
                        </m:rPr>
                        <a:rPr lang="en-US" sz="1400" dirty="0">
                          <a:latin typeface="Cambria" panose="02040503050406030204" pitchFamily="18" charset="0"/>
                        </a:rPr>
                        <m:t>Radius</m:t>
                      </m:r>
                      <m:r>
                        <m:rPr>
                          <m:nor/>
                        </m:rPr>
                        <a:rPr lang="en-US" sz="1400" dirty="0">
                          <a:latin typeface="Cambria" panose="02040503050406030204" pitchFamily="18" charset="0"/>
                        </a:rPr>
                        <m:t>, </m:t>
                      </m:r>
                      <m:r>
                        <m:rPr>
                          <m:nor/>
                        </m:rPr>
                        <a:rPr lang="en-US" sz="1400" i="1" dirty="0">
                          <a:latin typeface="Cambria" panose="02040503050406030204" pitchFamily="18" charset="0"/>
                        </a:rPr>
                        <m:t>R</m:t>
                      </m:r>
                      <m:r>
                        <m:rPr>
                          <m:nor/>
                        </m:rPr>
                        <a:rPr lang="en-US" sz="1400" dirty="0">
                          <a:latin typeface="Cambria" panose="02040503050406030204" pitchFamily="18" charset="0"/>
                        </a:rPr>
                        <m:t> </m:t>
                      </m:r>
                      <m:r>
                        <m:rPr>
                          <m:nor/>
                        </m:rPr>
                        <a:rPr lang="en-US" sz="1400" dirty="0">
                          <a:latin typeface="Cambria" panose="02040503050406030204" pitchFamily="18" charset="0"/>
                        </a:rPr>
                        <m:t>of</m:t>
                      </m:r>
                      <m:r>
                        <m:rPr>
                          <m:nor/>
                        </m:rPr>
                        <a:rPr lang="en-US" sz="1400" dirty="0">
                          <a:latin typeface="Cambria" panose="02040503050406030204" pitchFamily="18" charset="0"/>
                        </a:rPr>
                        <m:t> </m:t>
                      </m:r>
                      <m:r>
                        <m:rPr>
                          <m:nor/>
                        </m:rPr>
                        <a:rPr lang="en-US" sz="1400" dirty="0">
                          <a:latin typeface="Cambria" panose="02040503050406030204" pitchFamily="18" charset="0"/>
                        </a:rPr>
                        <m:t>an</m:t>
                      </m:r>
                      <m:r>
                        <m:rPr>
                          <m:nor/>
                        </m:rPr>
                        <a:rPr lang="en-US" sz="1400" dirty="0">
                          <a:latin typeface="Cambria" panose="02040503050406030204" pitchFamily="18" charset="0"/>
                        </a:rPr>
                        <m:t> </m:t>
                      </m:r>
                      <m:r>
                        <m:rPr>
                          <m:nor/>
                        </m:rPr>
                        <a:rPr lang="en-US" sz="1400" dirty="0">
                          <a:latin typeface="Cambria" panose="02040503050406030204" pitchFamily="18" charset="0"/>
                        </a:rPr>
                        <m:t>atom</m:t>
                      </m:r>
                    </m:oMath>
                  </m:oMathPara>
                </a14:m>
                <a:endParaRPr lang="en-US" sz="1400" dirty="0">
                  <a:latin typeface="Cambria" panose="02040503050406030204" pitchFamily="18" charset="0"/>
                </a:endParaRPr>
              </a:p>
              <a:p>
                <a:pPr algn="ctr"/>
                <a14:m>
                  <m:oMathPara xmlns:m="http://schemas.openxmlformats.org/officeDocument/2006/math">
                    <m:oMathParaPr>
                      <m:jc m:val="centerGroup"/>
                    </m:oMathParaPr>
                    <m:oMath xmlns:m="http://schemas.openxmlformats.org/officeDocument/2006/math">
                      <m:r>
                        <m:rPr>
                          <m:sty m:val="p"/>
                        </m:rPr>
                        <a:rPr lang="el-GR" sz="1400" i="1">
                          <a:latin typeface="Cambria Math" panose="02040503050406030204" pitchFamily="18" charset="0"/>
                        </a:rPr>
                        <m:t>λ</m:t>
                      </m:r>
                      <m:r>
                        <a:rPr lang="en-US" sz="1400" i="1">
                          <a:latin typeface="Cambria Math" panose="02040503050406030204" pitchFamily="18" charset="0"/>
                        </a:rPr>
                        <m:t>=2</m:t>
                      </m:r>
                      <m:r>
                        <m:rPr>
                          <m:sty m:val="p"/>
                        </m:rPr>
                        <a:rPr lang="el-GR" sz="1400" i="1">
                          <a:latin typeface="Cambria Math" panose="02040503050406030204" pitchFamily="18" charset="0"/>
                        </a:rPr>
                        <m:t>π</m:t>
                      </m:r>
                      <m:r>
                        <a:rPr lang="en-US" sz="1400" i="1">
                          <a:latin typeface="Cambria Math" panose="02040503050406030204" pitchFamily="18" charset="0"/>
                        </a:rPr>
                        <m:t>𝑅</m:t>
                      </m:r>
                      <m:r>
                        <a:rPr lang="en-US" sz="1400" i="1">
                          <a:latin typeface="Cambria Math" panose="02040503050406030204" pitchFamily="18" charset="0"/>
                          <a:ea typeface="Cambria Math" panose="02040503050406030204" pitchFamily="18" charset="0"/>
                        </a:rPr>
                        <m:t>×137.036</m:t>
                      </m:r>
                    </m:oMath>
                  </m:oMathPara>
                </a14:m>
                <a:endParaRPr lang="en-US" sz="1400" dirty="0">
                  <a:latin typeface="Cambria" panose="02040503050406030204" pitchFamily="18" charset="0"/>
                </a:endParaRPr>
              </a:p>
            </p:txBody>
          </p:sp>
        </mc:Choice>
        <mc:Fallback>
          <p:sp>
            <p:nvSpPr>
              <p:cNvPr id="22" name="TextBox 21">
                <a:extLst>
                  <a:ext uri="{FF2B5EF4-FFF2-40B4-BE49-F238E27FC236}">
                    <a16:creationId xmlns:a16="http://schemas.microsoft.com/office/drawing/2014/main" xmlns="" xmlns:a14="http://schemas.microsoft.com/office/drawing/2010/main" id="{0A98FA40-50CD-4BC0-BD57-D8341AF8E5CA}"/>
                  </a:ext>
                </a:extLst>
              </p:cNvPr>
              <p:cNvSpPr txBox="1">
                <a:spLocks noRot="1" noChangeAspect="1" noMove="1" noResize="1" noEditPoints="1" noAdjustHandles="1" noChangeArrowheads="1" noChangeShapeType="1" noTextEdit="1"/>
              </p:cNvSpPr>
              <p:nvPr/>
            </p:nvSpPr>
            <p:spPr>
              <a:xfrm>
                <a:off x="3429437" y="4773300"/>
                <a:ext cx="8284405" cy="1208664"/>
              </a:xfrm>
              <a:prstGeom prst="rect">
                <a:avLst/>
              </a:prstGeom>
              <a:blipFill>
                <a:blip r:embed="rId3" cstate="print"/>
                <a:stretch>
                  <a:fillRect t="-15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TextBox 16">
                <a:extLst>
                  <a:ext uri="{FF2B5EF4-FFF2-40B4-BE49-F238E27FC236}">
                    <a16:creationId xmlns:a16="http://schemas.microsoft.com/office/drawing/2014/main" id="{9FAE4462-06CA-4E88-8E3C-9AB3E58FABF0}"/>
                  </a:ext>
                </a:extLst>
              </p:cNvPr>
              <p:cNvSpPr txBox="1"/>
              <p:nvPr/>
            </p:nvSpPr>
            <p:spPr>
              <a:xfrm>
                <a:off x="4934361" y="1181635"/>
                <a:ext cx="5444115"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ea typeface="Cambria Math" panose="02040503050406030204" pitchFamily="18" charset="0"/>
                        </a:rPr>
                        <m:t>1.86</m:t>
                      </m:r>
                      <m:r>
                        <a:rPr lang="en-US" sz="160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1</m:t>
                      </m:r>
                      <m:sSup>
                        <m:sSupPr>
                          <m:ctrlPr>
                            <a:rPr lang="en-US" sz="1600" b="0" i="1" dirty="0" smtClean="0">
                              <a:latin typeface="Cambria Math" panose="02040503050406030204" pitchFamily="18" charset="0"/>
                              <a:ea typeface="Cambria Math" panose="02040503050406030204" pitchFamily="18" charset="0"/>
                            </a:rPr>
                          </m:ctrlPr>
                        </m:sSupPr>
                        <m:e>
                          <m:r>
                            <a:rPr lang="en-US" sz="1600" b="0" i="1" dirty="0" smtClean="0">
                              <a:latin typeface="Cambria Math" panose="02040503050406030204" pitchFamily="18" charset="0"/>
                              <a:ea typeface="Cambria Math" panose="02040503050406030204" pitchFamily="18" charset="0"/>
                            </a:rPr>
                            <m:t>0</m:t>
                          </m:r>
                        </m:e>
                        <m:sup>
                          <m:r>
                            <a:rPr lang="en-US" sz="1600" b="0" i="1" dirty="0" smtClean="0">
                              <a:latin typeface="Cambria Math" panose="02040503050406030204" pitchFamily="18" charset="0"/>
                              <a:ea typeface="Cambria Math" panose="02040503050406030204" pitchFamily="18" charset="0"/>
                            </a:rPr>
                            <m:t>−9</m:t>
                          </m:r>
                        </m:sup>
                      </m:sSup>
                      <m:r>
                        <a:rPr lang="en-US" sz="1600" b="0" i="1" dirty="0" smtClean="0">
                          <a:latin typeface="Cambria Math" panose="02040503050406030204" pitchFamily="18" charset="0"/>
                          <a:ea typeface="Cambria Math" panose="02040503050406030204" pitchFamily="18" charset="0"/>
                        </a:rPr>
                        <m:t>×25812.8075×1.380668×</m:t>
                      </m:r>
                      <m:sSup>
                        <m:sSupPr>
                          <m:ctrlPr>
                            <a:rPr lang="en-US" sz="1600" b="0" i="1" dirty="0" smtClean="0">
                              <a:latin typeface="Cambria Math" panose="02040503050406030204" pitchFamily="18" charset="0"/>
                              <a:ea typeface="Cambria Math" panose="02040503050406030204" pitchFamily="18" charset="0"/>
                            </a:rPr>
                          </m:ctrlPr>
                        </m:sSupPr>
                        <m:e>
                          <m:r>
                            <a:rPr lang="en-US" sz="1600" b="0" i="1" dirty="0" smtClean="0">
                              <a:latin typeface="Cambria Math" panose="02040503050406030204" pitchFamily="18" charset="0"/>
                              <a:ea typeface="Cambria Math" panose="02040503050406030204" pitchFamily="18" charset="0"/>
                            </a:rPr>
                            <m:t>10</m:t>
                          </m:r>
                        </m:e>
                        <m:sup>
                          <m:r>
                            <a:rPr lang="en-US" sz="1600" b="0" i="1" dirty="0" smtClean="0">
                              <a:latin typeface="Cambria Math" panose="02040503050406030204" pitchFamily="18" charset="0"/>
                              <a:ea typeface="Cambria Math" panose="02040503050406030204" pitchFamily="18" charset="0"/>
                            </a:rPr>
                            <m:t>−29</m:t>
                          </m:r>
                        </m:sup>
                      </m:sSup>
                      <m:r>
                        <a:rPr lang="en-US" sz="1600" b="0" i="1" dirty="0" smtClean="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h</m:t>
                      </m:r>
                    </m:oMath>
                  </m:oMathPara>
                </a14:m>
                <a:endParaRPr lang="en-US" sz="1600" i="1" dirty="0">
                  <a:latin typeface="Cambria" panose="02040503050406030204" pitchFamily="18" charset="0"/>
                </a:endParaRPr>
              </a:p>
            </p:txBody>
          </p:sp>
        </mc:Choice>
        <mc:Fallback>
          <p:sp>
            <p:nvSpPr>
              <p:cNvPr id="17" name="TextBox 16">
                <a:extLst>
                  <a:ext uri="{FF2B5EF4-FFF2-40B4-BE49-F238E27FC236}">
                    <a16:creationId xmlns:a16="http://schemas.microsoft.com/office/drawing/2014/main" xmlns="" xmlns:a14="http://schemas.microsoft.com/office/drawing/2010/main" id="{9FAE4462-06CA-4E88-8E3C-9AB3E58FABF0}"/>
                  </a:ext>
                </a:extLst>
              </p:cNvPr>
              <p:cNvSpPr txBox="1">
                <a:spLocks noRot="1" noChangeAspect="1" noMove="1" noResize="1" noEditPoints="1" noAdjustHandles="1" noChangeArrowheads="1" noChangeShapeType="1" noTextEdit="1"/>
              </p:cNvSpPr>
              <p:nvPr/>
            </p:nvSpPr>
            <p:spPr>
              <a:xfrm>
                <a:off x="4934361" y="1181635"/>
                <a:ext cx="5444115" cy="338554"/>
              </a:xfrm>
              <a:prstGeom prst="rect">
                <a:avLst/>
              </a:prstGeom>
              <a:blipFill>
                <a:blip r:embed="rId4" cstate="print"/>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xmlns="" id="{BF09EA4D-7E7B-4814-890F-7E6A08C10E7B}"/>
              </a:ext>
            </a:extLst>
          </p:cNvPr>
          <p:cNvSpPr/>
          <p:nvPr/>
        </p:nvSpPr>
        <p:spPr>
          <a:xfrm>
            <a:off x="4526238" y="1659514"/>
            <a:ext cx="2947483" cy="2982310"/>
          </a:xfrm>
          <a:prstGeom prst="ellipse">
            <a:avLst/>
          </a:prstGeom>
          <a:pattFill prst="pct5">
            <a:fgClr>
              <a:schemeClr val="bg1">
                <a:lumMod val="95000"/>
              </a:schemeClr>
            </a:fgClr>
            <a:bgClr>
              <a:schemeClr val="bg1"/>
            </a:bgClr>
          </a:pattFill>
          <a:ln>
            <a:noFill/>
            <a:prstDash val="sysDash"/>
          </a:ln>
          <a:scene3d>
            <a:camera prst="orthographicFront"/>
            <a:lightRig rig="threePt" dir="t"/>
          </a:scene3d>
          <a:sp3d extrusionH="76200" contourW="12700">
            <a:bevelT w="1371600" h="1371600"/>
            <a:bevelB w="13716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xmlns="" id="{2B7BF63D-4AE9-4F50-A8E5-4A327A0571AE}"/>
              </a:ext>
            </a:extLst>
          </p:cNvPr>
          <p:cNvSpPr/>
          <p:nvPr/>
        </p:nvSpPr>
        <p:spPr>
          <a:xfrm>
            <a:off x="5871878" y="167495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4" name="Oval 173">
            <a:extLst>
              <a:ext uri="{FF2B5EF4-FFF2-40B4-BE49-F238E27FC236}">
                <a16:creationId xmlns:a16="http://schemas.microsoft.com/office/drawing/2014/main" xmlns="" id="{7C0D6217-C042-482B-AB4B-739F6ED26C1D}"/>
              </a:ext>
            </a:extLst>
          </p:cNvPr>
          <p:cNvSpPr/>
          <p:nvPr/>
        </p:nvSpPr>
        <p:spPr>
          <a:xfrm>
            <a:off x="5554807" y="168415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5" name="Oval 174">
            <a:extLst>
              <a:ext uri="{FF2B5EF4-FFF2-40B4-BE49-F238E27FC236}">
                <a16:creationId xmlns:a16="http://schemas.microsoft.com/office/drawing/2014/main" xmlns="" id="{5AECB38C-0237-4ED9-9184-BB7637F7761D}"/>
              </a:ext>
            </a:extLst>
          </p:cNvPr>
          <p:cNvSpPr/>
          <p:nvPr/>
        </p:nvSpPr>
        <p:spPr>
          <a:xfrm>
            <a:off x="5621160" y="167576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6" name="Oval 175">
            <a:extLst>
              <a:ext uri="{FF2B5EF4-FFF2-40B4-BE49-F238E27FC236}">
                <a16:creationId xmlns:a16="http://schemas.microsoft.com/office/drawing/2014/main" xmlns="" id="{74391836-0F7E-4D53-BB1E-0BCF6FB828F7}"/>
              </a:ext>
            </a:extLst>
          </p:cNvPr>
          <p:cNvSpPr/>
          <p:nvPr/>
        </p:nvSpPr>
        <p:spPr>
          <a:xfrm>
            <a:off x="5821451" y="167217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7" name="Oval 176">
            <a:extLst>
              <a:ext uri="{FF2B5EF4-FFF2-40B4-BE49-F238E27FC236}">
                <a16:creationId xmlns:a16="http://schemas.microsoft.com/office/drawing/2014/main" xmlns="" id="{2036B92B-8C35-44DC-806F-F7000B624A40}"/>
              </a:ext>
            </a:extLst>
          </p:cNvPr>
          <p:cNvSpPr/>
          <p:nvPr/>
        </p:nvSpPr>
        <p:spPr>
          <a:xfrm>
            <a:off x="5711071" y="167348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8" name="Oval 177">
            <a:extLst>
              <a:ext uri="{FF2B5EF4-FFF2-40B4-BE49-F238E27FC236}">
                <a16:creationId xmlns:a16="http://schemas.microsoft.com/office/drawing/2014/main" xmlns="" id="{2EA9E681-9023-4B24-8D1E-DFBED4FBAA13}"/>
              </a:ext>
            </a:extLst>
          </p:cNvPr>
          <p:cNvSpPr/>
          <p:nvPr/>
        </p:nvSpPr>
        <p:spPr>
          <a:xfrm>
            <a:off x="5767935" y="166956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 name="Oval 9">
            <a:extLst>
              <a:ext uri="{FF2B5EF4-FFF2-40B4-BE49-F238E27FC236}">
                <a16:creationId xmlns:a16="http://schemas.microsoft.com/office/drawing/2014/main" xmlns="" id="{BA9ADFF6-0122-4CD4-B2CB-072F38F6CD43}"/>
              </a:ext>
            </a:extLst>
          </p:cNvPr>
          <p:cNvSpPr/>
          <p:nvPr/>
        </p:nvSpPr>
        <p:spPr>
          <a:xfrm>
            <a:off x="5038041" y="2181475"/>
            <a:ext cx="1923875" cy="193362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2A28B99E-3B7F-44A8-B6D6-8AAA39008241}"/>
                  </a:ext>
                </a:extLst>
              </p:cNvPr>
              <p:cNvSpPr txBox="1"/>
              <p:nvPr/>
            </p:nvSpPr>
            <p:spPr>
              <a:xfrm>
                <a:off x="7868015" y="1758048"/>
                <a:ext cx="4335600" cy="307777"/>
              </a:xfrm>
              <a:prstGeom prst="rect">
                <a:avLst/>
              </a:prstGeom>
              <a:noFill/>
            </p:spPr>
            <p:txBody>
              <a:bodyPr wrap="square" rtlCol="0">
                <a:spAutoFit/>
              </a:bodyPr>
              <a:lstStyle/>
              <a:p>
                <a14:m>
                  <m:oMath xmlns:m="http://schemas.openxmlformats.org/officeDocument/2006/math">
                    <m:r>
                      <a:rPr lang="en-US" sz="1400" b="0" i="1" dirty="0" smtClean="0">
                        <a:latin typeface="Cambria Math" panose="02040503050406030204" pitchFamily="18" charset="0"/>
                        <a:ea typeface="Cambria Math" panose="02040503050406030204" pitchFamily="18" charset="0"/>
                      </a:rPr>
                      <m:t>186</m:t>
                    </m:r>
                  </m:oMath>
                </a14:m>
                <a:r>
                  <a:rPr lang="en-US" sz="1400" dirty="0">
                    <a:latin typeface="Cambria" panose="02040503050406030204" pitchFamily="18" charset="0"/>
                  </a:rPr>
                  <a:t>-Ether or Intrinsic charge</a:t>
                </a:r>
                <a:r>
                  <a:rPr lang="en-US" sz="1400" dirty="0"/>
                  <a:t> </a:t>
                </a:r>
                <a14:m>
                  <m:oMath xmlns:m="http://schemas.openxmlformats.org/officeDocument/2006/math">
                    <m:r>
                      <a:rPr lang="en-US" sz="1400" b="0" i="0" dirty="0" smtClean="0">
                        <a:latin typeface="Cambria Math" panose="02040503050406030204" pitchFamily="18" charset="0"/>
                      </a:rPr>
                      <m:t>=</m:t>
                    </m:r>
                    <m:r>
                      <a:rPr lang="en-US" sz="1400" i="1" dirty="0">
                        <a:latin typeface="Cambria Math" panose="02040503050406030204" pitchFamily="18" charset="0"/>
                      </a:rPr>
                      <m:t>737 </m:t>
                    </m:r>
                    <m:r>
                      <a:rPr lang="en-US" sz="1400" i="1" dirty="0">
                        <a:latin typeface="Cambria Math" panose="02040503050406030204" pitchFamily="18" charset="0"/>
                      </a:rPr>
                      <m:t>𝐴𝑖𝑡h𝑒𝑟𝑜𝑛</m:t>
                    </m:r>
                    <m:r>
                      <a:rPr lang="en-US" sz="1400" i="1" dirty="0">
                        <a:latin typeface="Cambria Math" panose="02040503050406030204" pitchFamily="18" charset="0"/>
                        <a:ea typeface="Cambria Math" panose="02040503050406030204" pitchFamily="18" charset="0"/>
                      </a:rPr>
                      <m:t>×</m:t>
                    </m:r>
                    <m:r>
                      <a:rPr lang="en-US" sz="1400" i="1" dirty="0">
                        <a:latin typeface="Cambria Math" panose="02040503050406030204" pitchFamily="18" charset="0"/>
                        <a:ea typeface="Cambria Math" panose="02040503050406030204" pitchFamily="18" charset="0"/>
                      </a:rPr>
                      <m:t>𝑓</m:t>
                    </m:r>
                  </m:oMath>
                </a14:m>
                <a:endParaRPr lang="en-US" sz="1400" dirty="0">
                  <a:latin typeface="Cambria" panose="02040503050406030204" pitchFamily="18" charset="0"/>
                </a:endParaRPr>
              </a:p>
            </p:txBody>
          </p:sp>
        </mc:Choice>
        <mc:Fallback>
          <p:sp>
            <p:nvSpPr>
              <p:cNvPr id="7" name="TextBox 6">
                <a:extLst>
                  <a:ext uri="{FF2B5EF4-FFF2-40B4-BE49-F238E27FC236}">
                    <a16:creationId xmlns:a16="http://schemas.microsoft.com/office/drawing/2014/main" xmlns="" xmlns:a14="http://schemas.microsoft.com/office/drawing/2010/main" id="{2A28B99E-3B7F-44A8-B6D6-8AAA39008241}"/>
                  </a:ext>
                </a:extLst>
              </p:cNvPr>
              <p:cNvSpPr txBox="1">
                <a:spLocks noRot="1" noChangeAspect="1" noMove="1" noResize="1" noEditPoints="1" noAdjustHandles="1" noChangeArrowheads="1" noChangeShapeType="1" noTextEdit="1"/>
              </p:cNvSpPr>
              <p:nvPr/>
            </p:nvSpPr>
            <p:spPr>
              <a:xfrm>
                <a:off x="7868015" y="1758048"/>
                <a:ext cx="4335600" cy="307777"/>
              </a:xfrm>
              <a:prstGeom prst="rect">
                <a:avLst/>
              </a:prstGeom>
              <a:blipFill>
                <a:blip r:embed="rId5" cstate="print"/>
                <a:stretch>
                  <a:fillRect t="-3922"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1" name="TextBox 20">
                <a:extLst>
                  <a:ext uri="{FF2B5EF4-FFF2-40B4-BE49-F238E27FC236}">
                    <a16:creationId xmlns:a16="http://schemas.microsoft.com/office/drawing/2014/main" id="{E68542B9-8838-4431-9A33-3F513115E17C}"/>
                  </a:ext>
                </a:extLst>
              </p:cNvPr>
              <p:cNvSpPr txBox="1"/>
              <p:nvPr/>
            </p:nvSpPr>
            <p:spPr>
              <a:xfrm>
                <a:off x="7868015" y="2912234"/>
                <a:ext cx="2182136" cy="30777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1400" b="0" i="0" dirty="0" smtClean="0">
                          <a:latin typeface="Cambria Math" panose="02040503050406030204" pitchFamily="18" charset="0"/>
                          <a:ea typeface="Cambria Math" panose="02040503050406030204" pitchFamily="18" charset="0"/>
                        </a:rPr>
                        <m:t>Solid</m:t>
                      </m:r>
                      <m:r>
                        <a:rPr lang="en-US" sz="1400" b="0" i="0" dirty="0" smtClean="0">
                          <a:latin typeface="Cambria Math" panose="02040503050406030204" pitchFamily="18" charset="0"/>
                          <a:ea typeface="Cambria Math" panose="02040503050406030204" pitchFamily="18" charset="0"/>
                        </a:rPr>
                        <m:t> </m:t>
                      </m:r>
                      <m:r>
                        <m:rPr>
                          <m:sty m:val="p"/>
                        </m:rPr>
                        <a:rPr lang="en-US" sz="1400" b="0" i="0" dirty="0" smtClean="0">
                          <a:latin typeface="Cambria Math" panose="02040503050406030204" pitchFamily="18" charset="0"/>
                          <a:ea typeface="Cambria Math" panose="02040503050406030204" pitchFamily="18" charset="0"/>
                        </a:rPr>
                        <m:t>Angle</m:t>
                      </m:r>
                      <m:r>
                        <a:rPr lang="en-US" sz="1400" b="0" i="0" dirty="0" smtClean="0">
                          <a:latin typeface="Cambria Math" panose="02040503050406030204" pitchFamily="18" charset="0"/>
                          <a:ea typeface="Cambria Math" panose="02040503050406030204" pitchFamily="18" charset="0"/>
                        </a:rPr>
                        <m:t>=4</m:t>
                      </m:r>
                      <m:r>
                        <m:rPr>
                          <m:sty m:val="p"/>
                        </m:rPr>
                        <a:rPr lang="en-US" sz="1400" b="0" i="0" dirty="0" smtClean="0">
                          <a:latin typeface="Cambria Math" panose="02040503050406030204" pitchFamily="18" charset="0"/>
                          <a:ea typeface="Cambria Math" panose="02040503050406030204" pitchFamily="18" charset="0"/>
                        </a:rPr>
                        <m:t>π</m:t>
                      </m:r>
                      <m:r>
                        <a:rPr lang="en-US" sz="1400" b="0" i="0" dirty="0" smtClean="0">
                          <a:latin typeface="Cambria Math" panose="02040503050406030204" pitchFamily="18" charset="0"/>
                          <a:ea typeface="Cambria Math" panose="02040503050406030204" pitchFamily="18" charset="0"/>
                        </a:rPr>
                        <m:t>×</m:t>
                      </m:r>
                      <m:sSup>
                        <m:sSupPr>
                          <m:ctrlPr>
                            <a:rPr lang="en-US" sz="1400" b="0" i="1" dirty="0" smtClean="0">
                              <a:latin typeface="Cambria Math" panose="02040503050406030204" pitchFamily="18" charset="0"/>
                              <a:ea typeface="Cambria Math" panose="02040503050406030204" pitchFamily="18" charset="0"/>
                            </a:rPr>
                          </m:ctrlPr>
                        </m:sSupPr>
                        <m:e>
                          <m:r>
                            <a:rPr lang="en-US" sz="1400" b="0" i="0" dirty="0" smtClean="0">
                              <a:latin typeface="Cambria Math" panose="02040503050406030204" pitchFamily="18" charset="0"/>
                              <a:ea typeface="Cambria Math" panose="02040503050406030204" pitchFamily="18" charset="0"/>
                            </a:rPr>
                            <m:t>10</m:t>
                          </m:r>
                        </m:e>
                        <m:sup>
                          <m:r>
                            <a:rPr lang="en-US" sz="1400" b="0" i="0" dirty="0" smtClean="0">
                              <a:latin typeface="Cambria Math" panose="02040503050406030204" pitchFamily="18" charset="0"/>
                              <a:ea typeface="Cambria Math" panose="02040503050406030204" pitchFamily="18" charset="0"/>
                            </a:rPr>
                            <m:t>−7</m:t>
                          </m:r>
                        </m:sup>
                      </m:sSup>
                    </m:oMath>
                  </m:oMathPara>
                </a14:m>
                <a:endParaRPr lang="en-US" sz="1400" dirty="0"/>
              </a:p>
            </p:txBody>
          </p:sp>
        </mc:Choice>
        <mc:Fallback>
          <p:sp>
            <p:nvSpPr>
              <p:cNvPr id="21" name="TextBox 20">
                <a:extLst>
                  <a:ext uri="{FF2B5EF4-FFF2-40B4-BE49-F238E27FC236}">
                    <a16:creationId xmlns:a16="http://schemas.microsoft.com/office/drawing/2014/main" xmlns="" xmlns:a14="http://schemas.microsoft.com/office/drawing/2010/main" id="{E68542B9-8838-4431-9A33-3F513115E17C}"/>
                  </a:ext>
                </a:extLst>
              </p:cNvPr>
              <p:cNvSpPr txBox="1">
                <a:spLocks noRot="1" noChangeAspect="1" noMove="1" noResize="1" noEditPoints="1" noAdjustHandles="1" noChangeArrowheads="1" noChangeShapeType="1" noTextEdit="1"/>
              </p:cNvSpPr>
              <p:nvPr/>
            </p:nvSpPr>
            <p:spPr>
              <a:xfrm>
                <a:off x="7868015" y="2912234"/>
                <a:ext cx="2182136" cy="307777"/>
              </a:xfrm>
              <a:prstGeom prst="rect">
                <a:avLst/>
              </a:prstGeom>
              <a:blipFill>
                <a:blip r:embed="rId6" cstate="print"/>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3" name="TextBox 22">
                <a:extLst>
                  <a:ext uri="{FF2B5EF4-FFF2-40B4-BE49-F238E27FC236}">
                    <a16:creationId xmlns:a16="http://schemas.microsoft.com/office/drawing/2014/main" id="{D232C13D-EF70-45E7-B3A2-B4B6DD7D33BF}"/>
                  </a:ext>
                </a:extLst>
              </p:cNvPr>
              <p:cNvSpPr txBox="1"/>
              <p:nvPr/>
            </p:nvSpPr>
            <p:spPr>
              <a:xfrm>
                <a:off x="7868015" y="3736152"/>
                <a:ext cx="2947483" cy="307777"/>
              </a:xfrm>
              <a:prstGeom prst="rect">
                <a:avLst/>
              </a:prstGeom>
              <a:noFill/>
            </p:spPr>
            <p:txBody>
              <a:bodyPr wrap="square" rtlCol="0">
                <a:spAutoFit/>
              </a:bodyPr>
              <a:lstStyle/>
              <a:p>
                <a14:m>
                  <m:oMath xmlns:m="http://schemas.openxmlformats.org/officeDocument/2006/math">
                    <m:r>
                      <m:rPr>
                        <m:sty m:val="p"/>
                      </m:rPr>
                      <a:rPr lang="en-US" sz="1400" b="0" i="0" dirty="0" smtClean="0">
                        <a:latin typeface="Cambria Math" panose="02040503050406030204" pitchFamily="18" charset="0"/>
                        <a:ea typeface="Cambria Math" panose="02040503050406030204" pitchFamily="18" charset="0"/>
                      </a:rPr>
                      <m:t>One</m:t>
                    </m:r>
                    <m:r>
                      <a:rPr lang="en-US" sz="1400" b="0" i="1" dirty="0" smtClean="0">
                        <a:latin typeface="Cambria Math" panose="02040503050406030204" pitchFamily="18" charset="0"/>
                        <a:ea typeface="Cambria Math" panose="02040503050406030204" pitchFamily="18" charset="0"/>
                      </a:rPr>
                      <m:t> 186</m:t>
                    </m:r>
                  </m:oMath>
                </a14:m>
                <a:r>
                  <a:rPr lang="en-US" sz="1400" dirty="0">
                    <a:latin typeface="Cambria" panose="02040503050406030204" pitchFamily="18" charset="0"/>
                  </a:rPr>
                  <a:t>-Photon Torus or One Atom</a:t>
                </a:r>
              </a:p>
            </p:txBody>
          </p:sp>
        </mc:Choice>
        <mc:Fallback>
          <p:sp>
            <p:nvSpPr>
              <p:cNvPr id="23" name="TextBox 22">
                <a:extLst>
                  <a:ext uri="{FF2B5EF4-FFF2-40B4-BE49-F238E27FC236}">
                    <a16:creationId xmlns:a16="http://schemas.microsoft.com/office/drawing/2014/main" xmlns="" xmlns:a14="http://schemas.microsoft.com/office/drawing/2010/main" id="{D232C13D-EF70-45E7-B3A2-B4B6DD7D33BF}"/>
                  </a:ext>
                </a:extLst>
              </p:cNvPr>
              <p:cNvSpPr txBox="1">
                <a:spLocks noRot="1" noChangeAspect="1" noMove="1" noResize="1" noEditPoints="1" noAdjustHandles="1" noChangeArrowheads="1" noChangeShapeType="1" noTextEdit="1"/>
              </p:cNvSpPr>
              <p:nvPr/>
            </p:nvSpPr>
            <p:spPr>
              <a:xfrm>
                <a:off x="7868015" y="3736152"/>
                <a:ext cx="2947483" cy="307777"/>
              </a:xfrm>
              <a:prstGeom prst="rect">
                <a:avLst/>
              </a:prstGeom>
              <a:blipFill>
                <a:blip r:embed="rId7" cstate="print"/>
                <a:stretch>
                  <a:fillRect t="-6000" b="-18000"/>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xmlns="" id="{A704ACD0-DD3C-45C3-8A0B-6F277756BF4E}"/>
              </a:ext>
            </a:extLst>
          </p:cNvPr>
          <p:cNvCxnSpPr>
            <a:cxnSpLocks/>
          </p:cNvCxnSpPr>
          <p:nvPr/>
        </p:nvCxnSpPr>
        <p:spPr>
          <a:xfrm>
            <a:off x="5558343" y="1952814"/>
            <a:ext cx="449218" cy="119209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15D6A11B-A394-41E6-9D6A-29DCCF414DE6}"/>
              </a:ext>
            </a:extLst>
          </p:cNvPr>
          <p:cNvCxnSpPr>
            <a:cxnSpLocks/>
          </p:cNvCxnSpPr>
          <p:nvPr/>
        </p:nvCxnSpPr>
        <p:spPr>
          <a:xfrm>
            <a:off x="5936814" y="1952814"/>
            <a:ext cx="70747" cy="1192094"/>
          </a:xfrm>
          <a:prstGeom prst="line">
            <a:avLst/>
          </a:prstGeom>
        </p:spPr>
        <p:style>
          <a:lnRef idx="1">
            <a:schemeClr val="dk1"/>
          </a:lnRef>
          <a:fillRef idx="0">
            <a:schemeClr val="dk1"/>
          </a:fillRef>
          <a:effectRef idx="0">
            <a:schemeClr val="dk1"/>
          </a:effectRef>
          <a:fontRef idx="minor">
            <a:schemeClr val="tx1"/>
          </a:fontRef>
        </p:style>
      </p:cxnSp>
      <p:sp>
        <p:nvSpPr>
          <p:cNvPr id="43" name="Arc 42">
            <a:extLst>
              <a:ext uri="{FF2B5EF4-FFF2-40B4-BE49-F238E27FC236}">
                <a16:creationId xmlns:a16="http://schemas.microsoft.com/office/drawing/2014/main" xmlns="" id="{E56B3967-AFCC-44BB-8F79-6F24AF7ECA1E}"/>
              </a:ext>
            </a:extLst>
          </p:cNvPr>
          <p:cNvSpPr/>
          <p:nvPr/>
        </p:nvSpPr>
        <p:spPr>
          <a:xfrm rot="17537057">
            <a:off x="5906991" y="2804634"/>
            <a:ext cx="127791" cy="157162"/>
          </a:xfrm>
          <a:prstGeom prst="arc">
            <a:avLst>
              <a:gd name="adj1" fmla="val 16200000"/>
              <a:gd name="adj2" fmla="val 21277005"/>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Oval 47">
            <a:extLst>
              <a:ext uri="{FF2B5EF4-FFF2-40B4-BE49-F238E27FC236}">
                <a16:creationId xmlns:a16="http://schemas.microsoft.com/office/drawing/2014/main" xmlns="" id="{5BE1E951-633C-4033-92B6-1A08A9C9DD11}"/>
              </a:ext>
            </a:extLst>
          </p:cNvPr>
          <p:cNvSpPr/>
          <p:nvPr/>
        </p:nvSpPr>
        <p:spPr>
          <a:xfrm>
            <a:off x="6983748" y="281793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9" name="Oval 48">
            <a:extLst>
              <a:ext uri="{FF2B5EF4-FFF2-40B4-BE49-F238E27FC236}">
                <a16:creationId xmlns:a16="http://schemas.microsoft.com/office/drawing/2014/main" xmlns="" id="{76575D55-18DC-4555-92C7-28437A363752}"/>
              </a:ext>
            </a:extLst>
          </p:cNvPr>
          <p:cNvSpPr/>
          <p:nvPr/>
        </p:nvSpPr>
        <p:spPr>
          <a:xfrm>
            <a:off x="6983748" y="290079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4" name="Oval 53">
            <a:extLst>
              <a:ext uri="{FF2B5EF4-FFF2-40B4-BE49-F238E27FC236}">
                <a16:creationId xmlns:a16="http://schemas.microsoft.com/office/drawing/2014/main" xmlns="" id="{6202F20C-B995-4DF2-A4B6-1C843D6BE6B6}"/>
              </a:ext>
            </a:extLst>
          </p:cNvPr>
          <p:cNvSpPr/>
          <p:nvPr/>
        </p:nvSpPr>
        <p:spPr>
          <a:xfrm>
            <a:off x="6978500" y="298382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2" name="Oval 61">
            <a:extLst>
              <a:ext uri="{FF2B5EF4-FFF2-40B4-BE49-F238E27FC236}">
                <a16:creationId xmlns:a16="http://schemas.microsoft.com/office/drawing/2014/main" xmlns="" id="{2BC8EA2B-1501-4CB6-A5D2-CE597BAE1EBF}"/>
              </a:ext>
            </a:extLst>
          </p:cNvPr>
          <p:cNvSpPr/>
          <p:nvPr/>
        </p:nvSpPr>
        <p:spPr>
          <a:xfrm>
            <a:off x="6973252" y="307013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3" name="Oval 62">
            <a:extLst>
              <a:ext uri="{FF2B5EF4-FFF2-40B4-BE49-F238E27FC236}">
                <a16:creationId xmlns:a16="http://schemas.microsoft.com/office/drawing/2014/main" xmlns="" id="{DB2FA476-437C-4FF5-B2BA-D3BE38B55686}"/>
              </a:ext>
            </a:extLst>
          </p:cNvPr>
          <p:cNvSpPr/>
          <p:nvPr/>
        </p:nvSpPr>
        <p:spPr>
          <a:xfrm>
            <a:off x="6954165" y="316087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5" name="Oval 64">
            <a:extLst>
              <a:ext uri="{FF2B5EF4-FFF2-40B4-BE49-F238E27FC236}">
                <a16:creationId xmlns:a16="http://schemas.microsoft.com/office/drawing/2014/main" xmlns="" id="{6EB28B17-435E-471D-BCBA-AA206CBECEB6}"/>
              </a:ext>
            </a:extLst>
          </p:cNvPr>
          <p:cNvSpPr/>
          <p:nvPr/>
        </p:nvSpPr>
        <p:spPr>
          <a:xfrm>
            <a:off x="6938635" y="325056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6" name="Oval 65">
            <a:extLst>
              <a:ext uri="{FF2B5EF4-FFF2-40B4-BE49-F238E27FC236}">
                <a16:creationId xmlns:a16="http://schemas.microsoft.com/office/drawing/2014/main" xmlns="" id="{12D9A857-9085-470A-9142-56C06660C865}"/>
              </a:ext>
            </a:extLst>
          </p:cNvPr>
          <p:cNvSpPr/>
          <p:nvPr/>
        </p:nvSpPr>
        <p:spPr>
          <a:xfrm>
            <a:off x="6908600" y="334130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7" name="Oval 66">
            <a:extLst>
              <a:ext uri="{FF2B5EF4-FFF2-40B4-BE49-F238E27FC236}">
                <a16:creationId xmlns:a16="http://schemas.microsoft.com/office/drawing/2014/main" xmlns="" id="{78A755C6-D767-49C1-8F7F-2E7A96EB5D23}"/>
              </a:ext>
            </a:extLst>
          </p:cNvPr>
          <p:cNvSpPr/>
          <p:nvPr/>
        </p:nvSpPr>
        <p:spPr>
          <a:xfrm>
            <a:off x="6875921" y="341611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8" name="Oval 67">
            <a:extLst>
              <a:ext uri="{FF2B5EF4-FFF2-40B4-BE49-F238E27FC236}">
                <a16:creationId xmlns:a16="http://schemas.microsoft.com/office/drawing/2014/main" xmlns="" id="{E5038261-EA99-46EA-96B1-2180E0848549}"/>
              </a:ext>
            </a:extLst>
          </p:cNvPr>
          <p:cNvSpPr/>
          <p:nvPr/>
        </p:nvSpPr>
        <p:spPr>
          <a:xfrm>
            <a:off x="6843242" y="349091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9" name="Oval 68">
            <a:extLst>
              <a:ext uri="{FF2B5EF4-FFF2-40B4-BE49-F238E27FC236}">
                <a16:creationId xmlns:a16="http://schemas.microsoft.com/office/drawing/2014/main" xmlns="" id="{48785535-1685-45D0-8D37-534DF8BB3A8B}"/>
              </a:ext>
            </a:extLst>
          </p:cNvPr>
          <p:cNvSpPr/>
          <p:nvPr/>
        </p:nvSpPr>
        <p:spPr>
          <a:xfrm>
            <a:off x="6809542" y="355540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0" name="Oval 69">
            <a:extLst>
              <a:ext uri="{FF2B5EF4-FFF2-40B4-BE49-F238E27FC236}">
                <a16:creationId xmlns:a16="http://schemas.microsoft.com/office/drawing/2014/main" xmlns="" id="{F7CE3968-4BEF-4367-8ABA-8597E129B22E}"/>
              </a:ext>
            </a:extLst>
          </p:cNvPr>
          <p:cNvSpPr/>
          <p:nvPr/>
        </p:nvSpPr>
        <p:spPr>
          <a:xfrm>
            <a:off x="6981124" y="274874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1" name="Oval 70">
            <a:extLst>
              <a:ext uri="{FF2B5EF4-FFF2-40B4-BE49-F238E27FC236}">
                <a16:creationId xmlns:a16="http://schemas.microsoft.com/office/drawing/2014/main" xmlns="" id="{BF758C4D-5508-45D6-9704-63FF2FB8A8BB}"/>
              </a:ext>
            </a:extLst>
          </p:cNvPr>
          <p:cNvSpPr/>
          <p:nvPr/>
        </p:nvSpPr>
        <p:spPr>
          <a:xfrm>
            <a:off x="6969695" y="268850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2" name="Oval 71">
            <a:extLst>
              <a:ext uri="{FF2B5EF4-FFF2-40B4-BE49-F238E27FC236}">
                <a16:creationId xmlns:a16="http://schemas.microsoft.com/office/drawing/2014/main" xmlns="" id="{5C78383C-B00B-486B-93CE-067399434954}"/>
              </a:ext>
            </a:extLst>
          </p:cNvPr>
          <p:cNvSpPr/>
          <p:nvPr/>
        </p:nvSpPr>
        <p:spPr>
          <a:xfrm>
            <a:off x="6772105" y="360961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3" name="Oval 72">
            <a:extLst>
              <a:ext uri="{FF2B5EF4-FFF2-40B4-BE49-F238E27FC236}">
                <a16:creationId xmlns:a16="http://schemas.microsoft.com/office/drawing/2014/main" xmlns="" id="{1F08CA8A-E252-4158-81A0-A29222260E81}"/>
              </a:ext>
            </a:extLst>
          </p:cNvPr>
          <p:cNvSpPr/>
          <p:nvPr/>
        </p:nvSpPr>
        <p:spPr>
          <a:xfrm>
            <a:off x="6730158" y="366983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4" name="Oval 73">
            <a:extLst>
              <a:ext uri="{FF2B5EF4-FFF2-40B4-BE49-F238E27FC236}">
                <a16:creationId xmlns:a16="http://schemas.microsoft.com/office/drawing/2014/main" xmlns="" id="{516FC0AF-BD1F-4DFD-B187-8447A7BA6C2E}"/>
              </a:ext>
            </a:extLst>
          </p:cNvPr>
          <p:cNvSpPr/>
          <p:nvPr/>
        </p:nvSpPr>
        <p:spPr>
          <a:xfrm>
            <a:off x="6580982" y="383380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5" name="Oval 74">
            <a:extLst>
              <a:ext uri="{FF2B5EF4-FFF2-40B4-BE49-F238E27FC236}">
                <a16:creationId xmlns:a16="http://schemas.microsoft.com/office/drawing/2014/main" xmlns="" id="{01372F29-6C20-4B52-B78D-0742F057BFD3}"/>
              </a:ext>
            </a:extLst>
          </p:cNvPr>
          <p:cNvSpPr/>
          <p:nvPr/>
        </p:nvSpPr>
        <p:spPr>
          <a:xfrm>
            <a:off x="6685445" y="371727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6" name="Oval 75">
            <a:extLst>
              <a:ext uri="{FF2B5EF4-FFF2-40B4-BE49-F238E27FC236}">
                <a16:creationId xmlns:a16="http://schemas.microsoft.com/office/drawing/2014/main" xmlns="" id="{F9A00667-D11C-4DDA-B3E7-D352C1584EEB}"/>
              </a:ext>
            </a:extLst>
          </p:cNvPr>
          <p:cNvSpPr/>
          <p:nvPr/>
        </p:nvSpPr>
        <p:spPr>
          <a:xfrm>
            <a:off x="6632021" y="377999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7" name="Oval 86">
            <a:extLst>
              <a:ext uri="{FF2B5EF4-FFF2-40B4-BE49-F238E27FC236}">
                <a16:creationId xmlns:a16="http://schemas.microsoft.com/office/drawing/2014/main" xmlns="" id="{9A3A77B0-216E-42D1-A829-05C162EDBA3B}"/>
              </a:ext>
            </a:extLst>
          </p:cNvPr>
          <p:cNvSpPr/>
          <p:nvPr/>
        </p:nvSpPr>
        <p:spPr>
          <a:xfrm>
            <a:off x="6535943" y="387478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8" name="Oval 87">
            <a:extLst>
              <a:ext uri="{FF2B5EF4-FFF2-40B4-BE49-F238E27FC236}">
                <a16:creationId xmlns:a16="http://schemas.microsoft.com/office/drawing/2014/main" xmlns="" id="{043554F5-6A52-427D-9FAB-5E81EB821EBF}"/>
              </a:ext>
            </a:extLst>
          </p:cNvPr>
          <p:cNvSpPr/>
          <p:nvPr/>
        </p:nvSpPr>
        <p:spPr>
          <a:xfrm>
            <a:off x="6476821" y="392911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9" name="Oval 88">
            <a:extLst>
              <a:ext uri="{FF2B5EF4-FFF2-40B4-BE49-F238E27FC236}">
                <a16:creationId xmlns:a16="http://schemas.microsoft.com/office/drawing/2014/main" xmlns="" id="{5E9A93F4-4043-48B5-80DB-6A7E571E2FEC}"/>
              </a:ext>
            </a:extLst>
          </p:cNvPr>
          <p:cNvSpPr/>
          <p:nvPr/>
        </p:nvSpPr>
        <p:spPr>
          <a:xfrm>
            <a:off x="6398677" y="397315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0" name="Oval 89">
            <a:extLst>
              <a:ext uri="{FF2B5EF4-FFF2-40B4-BE49-F238E27FC236}">
                <a16:creationId xmlns:a16="http://schemas.microsoft.com/office/drawing/2014/main" xmlns="" id="{ED2DD7B8-326F-4344-8BF8-C569CD96DEA5}"/>
              </a:ext>
            </a:extLst>
          </p:cNvPr>
          <p:cNvSpPr/>
          <p:nvPr/>
        </p:nvSpPr>
        <p:spPr>
          <a:xfrm>
            <a:off x="6316307" y="402678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1" name="Oval 90">
            <a:extLst>
              <a:ext uri="{FF2B5EF4-FFF2-40B4-BE49-F238E27FC236}">
                <a16:creationId xmlns:a16="http://schemas.microsoft.com/office/drawing/2014/main" xmlns="" id="{07C5A5E8-A9AC-46A6-B13A-526BB395B7B8}"/>
              </a:ext>
            </a:extLst>
          </p:cNvPr>
          <p:cNvSpPr/>
          <p:nvPr/>
        </p:nvSpPr>
        <p:spPr>
          <a:xfrm>
            <a:off x="6239194" y="405529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2" name="Oval 91">
            <a:extLst>
              <a:ext uri="{FF2B5EF4-FFF2-40B4-BE49-F238E27FC236}">
                <a16:creationId xmlns:a16="http://schemas.microsoft.com/office/drawing/2014/main" xmlns="" id="{21D35693-50CE-4FC8-9587-094CB58914B5}"/>
              </a:ext>
            </a:extLst>
          </p:cNvPr>
          <p:cNvSpPr/>
          <p:nvPr/>
        </p:nvSpPr>
        <p:spPr>
          <a:xfrm>
            <a:off x="6171502" y="408768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3" name="Oval 92">
            <a:extLst>
              <a:ext uri="{FF2B5EF4-FFF2-40B4-BE49-F238E27FC236}">
                <a16:creationId xmlns:a16="http://schemas.microsoft.com/office/drawing/2014/main" xmlns="" id="{85A6052D-C6B6-4075-A896-A6F4540B2749}"/>
              </a:ext>
            </a:extLst>
          </p:cNvPr>
          <p:cNvSpPr/>
          <p:nvPr/>
        </p:nvSpPr>
        <p:spPr>
          <a:xfrm>
            <a:off x="6116125" y="410757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4" name="Oval 93">
            <a:extLst>
              <a:ext uri="{FF2B5EF4-FFF2-40B4-BE49-F238E27FC236}">
                <a16:creationId xmlns:a16="http://schemas.microsoft.com/office/drawing/2014/main" xmlns="" id="{F66F2578-634E-4B83-BC19-D5E67EDFD087}"/>
              </a:ext>
            </a:extLst>
          </p:cNvPr>
          <p:cNvSpPr/>
          <p:nvPr/>
        </p:nvSpPr>
        <p:spPr>
          <a:xfrm>
            <a:off x="6058616" y="412622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5" name="Oval 94">
            <a:extLst>
              <a:ext uri="{FF2B5EF4-FFF2-40B4-BE49-F238E27FC236}">
                <a16:creationId xmlns:a16="http://schemas.microsoft.com/office/drawing/2014/main" xmlns="" id="{CEF8D17F-9EA2-4A53-8752-C8DF08404F23}"/>
              </a:ext>
            </a:extLst>
          </p:cNvPr>
          <p:cNvSpPr/>
          <p:nvPr/>
        </p:nvSpPr>
        <p:spPr>
          <a:xfrm>
            <a:off x="5981384" y="413498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6" name="Oval 95">
            <a:extLst>
              <a:ext uri="{FF2B5EF4-FFF2-40B4-BE49-F238E27FC236}">
                <a16:creationId xmlns:a16="http://schemas.microsoft.com/office/drawing/2014/main" xmlns="" id="{2C862415-3C92-40F7-B536-C8B11701ED2E}"/>
              </a:ext>
            </a:extLst>
          </p:cNvPr>
          <p:cNvSpPr/>
          <p:nvPr/>
        </p:nvSpPr>
        <p:spPr>
          <a:xfrm>
            <a:off x="5925895" y="414698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7" name="Oval 96">
            <a:extLst>
              <a:ext uri="{FF2B5EF4-FFF2-40B4-BE49-F238E27FC236}">
                <a16:creationId xmlns:a16="http://schemas.microsoft.com/office/drawing/2014/main" xmlns="" id="{64065FF2-82EB-4366-A44E-6575CA2A7240}"/>
              </a:ext>
            </a:extLst>
          </p:cNvPr>
          <p:cNvSpPr/>
          <p:nvPr/>
        </p:nvSpPr>
        <p:spPr>
          <a:xfrm>
            <a:off x="5839232" y="415838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8" name="Oval 97">
            <a:extLst>
              <a:ext uri="{FF2B5EF4-FFF2-40B4-BE49-F238E27FC236}">
                <a16:creationId xmlns:a16="http://schemas.microsoft.com/office/drawing/2014/main" xmlns="" id="{A8673033-4773-4387-A83A-65EBE92E9C0E}"/>
              </a:ext>
            </a:extLst>
          </p:cNvPr>
          <p:cNvSpPr/>
          <p:nvPr/>
        </p:nvSpPr>
        <p:spPr>
          <a:xfrm>
            <a:off x="5772887" y="416012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9" name="Oval 98">
            <a:extLst>
              <a:ext uri="{FF2B5EF4-FFF2-40B4-BE49-F238E27FC236}">
                <a16:creationId xmlns:a16="http://schemas.microsoft.com/office/drawing/2014/main" xmlns="" id="{33E8D409-0695-4A80-A787-341365DCFB15}"/>
              </a:ext>
            </a:extLst>
          </p:cNvPr>
          <p:cNvSpPr/>
          <p:nvPr/>
        </p:nvSpPr>
        <p:spPr>
          <a:xfrm>
            <a:off x="5696912" y="416152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0" name="Oval 99">
            <a:extLst>
              <a:ext uri="{FF2B5EF4-FFF2-40B4-BE49-F238E27FC236}">
                <a16:creationId xmlns:a16="http://schemas.microsoft.com/office/drawing/2014/main" xmlns="" id="{20A4648C-63AB-4A41-A37B-180003D909EC}"/>
              </a:ext>
            </a:extLst>
          </p:cNvPr>
          <p:cNvSpPr/>
          <p:nvPr/>
        </p:nvSpPr>
        <p:spPr>
          <a:xfrm>
            <a:off x="5592514" y="415009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1" name="Oval 100">
            <a:extLst>
              <a:ext uri="{FF2B5EF4-FFF2-40B4-BE49-F238E27FC236}">
                <a16:creationId xmlns:a16="http://schemas.microsoft.com/office/drawing/2014/main" xmlns="" id="{72F4D04C-1CFA-4537-8136-CCE2FB4BE765}"/>
              </a:ext>
            </a:extLst>
          </p:cNvPr>
          <p:cNvSpPr/>
          <p:nvPr/>
        </p:nvSpPr>
        <p:spPr>
          <a:xfrm>
            <a:off x="5523978" y="413443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2" name="Oval 101">
            <a:extLst>
              <a:ext uri="{FF2B5EF4-FFF2-40B4-BE49-F238E27FC236}">
                <a16:creationId xmlns:a16="http://schemas.microsoft.com/office/drawing/2014/main" xmlns="" id="{64A166D5-E5B1-4559-A68C-E7699E7AB3F1}"/>
              </a:ext>
            </a:extLst>
          </p:cNvPr>
          <p:cNvSpPr/>
          <p:nvPr/>
        </p:nvSpPr>
        <p:spPr>
          <a:xfrm>
            <a:off x="5439396" y="411369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3" name="Oval 102">
            <a:extLst>
              <a:ext uri="{FF2B5EF4-FFF2-40B4-BE49-F238E27FC236}">
                <a16:creationId xmlns:a16="http://schemas.microsoft.com/office/drawing/2014/main" xmlns="" id="{663D4825-625C-4B21-941C-95EDB9902D17}"/>
              </a:ext>
            </a:extLst>
          </p:cNvPr>
          <p:cNvSpPr/>
          <p:nvPr/>
        </p:nvSpPr>
        <p:spPr>
          <a:xfrm>
            <a:off x="5354814" y="407911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4" name="Oval 103">
            <a:extLst>
              <a:ext uri="{FF2B5EF4-FFF2-40B4-BE49-F238E27FC236}">
                <a16:creationId xmlns:a16="http://schemas.microsoft.com/office/drawing/2014/main" xmlns="" id="{2E2D4329-3F17-4DA0-924E-CE1131329E3B}"/>
              </a:ext>
            </a:extLst>
          </p:cNvPr>
          <p:cNvSpPr/>
          <p:nvPr/>
        </p:nvSpPr>
        <p:spPr>
          <a:xfrm>
            <a:off x="5297244" y="405053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5" name="Oval 104">
            <a:extLst>
              <a:ext uri="{FF2B5EF4-FFF2-40B4-BE49-F238E27FC236}">
                <a16:creationId xmlns:a16="http://schemas.microsoft.com/office/drawing/2014/main" xmlns="" id="{7DE5E579-6770-4C65-A747-96268D2B7065}"/>
              </a:ext>
            </a:extLst>
          </p:cNvPr>
          <p:cNvSpPr/>
          <p:nvPr/>
        </p:nvSpPr>
        <p:spPr>
          <a:xfrm>
            <a:off x="5221269" y="401726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6" name="Oval 105">
            <a:extLst>
              <a:ext uri="{FF2B5EF4-FFF2-40B4-BE49-F238E27FC236}">
                <a16:creationId xmlns:a16="http://schemas.microsoft.com/office/drawing/2014/main" xmlns="" id="{15B79F5B-A0B3-4DCA-A3F6-FB8284583417}"/>
              </a:ext>
            </a:extLst>
          </p:cNvPr>
          <p:cNvSpPr/>
          <p:nvPr/>
        </p:nvSpPr>
        <p:spPr>
          <a:xfrm>
            <a:off x="5153395" y="397829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7" name="Oval 106">
            <a:extLst>
              <a:ext uri="{FF2B5EF4-FFF2-40B4-BE49-F238E27FC236}">
                <a16:creationId xmlns:a16="http://schemas.microsoft.com/office/drawing/2014/main" xmlns="" id="{1A72BB2E-FA36-4C64-8E5A-B9DE05688540}"/>
              </a:ext>
            </a:extLst>
          </p:cNvPr>
          <p:cNvSpPr/>
          <p:nvPr/>
        </p:nvSpPr>
        <p:spPr>
          <a:xfrm>
            <a:off x="5059088" y="393065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8" name="Oval 107">
            <a:extLst>
              <a:ext uri="{FF2B5EF4-FFF2-40B4-BE49-F238E27FC236}">
                <a16:creationId xmlns:a16="http://schemas.microsoft.com/office/drawing/2014/main" xmlns="" id="{C56DFCDC-0C38-49E4-A119-FA1642D6BDA8}"/>
              </a:ext>
            </a:extLst>
          </p:cNvPr>
          <p:cNvSpPr/>
          <p:nvPr/>
        </p:nvSpPr>
        <p:spPr>
          <a:xfrm>
            <a:off x="5003108" y="389824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9" name="Oval 108">
            <a:extLst>
              <a:ext uri="{FF2B5EF4-FFF2-40B4-BE49-F238E27FC236}">
                <a16:creationId xmlns:a16="http://schemas.microsoft.com/office/drawing/2014/main" xmlns="" id="{513DD647-540F-4E40-8A4D-857A5AC4D16E}"/>
              </a:ext>
            </a:extLst>
          </p:cNvPr>
          <p:cNvSpPr/>
          <p:nvPr/>
        </p:nvSpPr>
        <p:spPr>
          <a:xfrm>
            <a:off x="4944600" y="383627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0" name="Oval 109">
            <a:extLst>
              <a:ext uri="{FF2B5EF4-FFF2-40B4-BE49-F238E27FC236}">
                <a16:creationId xmlns:a16="http://schemas.microsoft.com/office/drawing/2014/main" xmlns="" id="{14181A30-0649-424D-A326-AB145D856B95}"/>
              </a:ext>
            </a:extLst>
          </p:cNvPr>
          <p:cNvSpPr/>
          <p:nvPr/>
        </p:nvSpPr>
        <p:spPr>
          <a:xfrm>
            <a:off x="4896400" y="379696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1" name="Oval 110">
            <a:extLst>
              <a:ext uri="{FF2B5EF4-FFF2-40B4-BE49-F238E27FC236}">
                <a16:creationId xmlns:a16="http://schemas.microsoft.com/office/drawing/2014/main" xmlns="" id="{B9D34F6E-A7C2-4F57-A38B-5783D7850F21}"/>
              </a:ext>
            </a:extLst>
          </p:cNvPr>
          <p:cNvSpPr/>
          <p:nvPr/>
        </p:nvSpPr>
        <p:spPr>
          <a:xfrm>
            <a:off x="4840202" y="374132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2" name="Oval 111">
            <a:extLst>
              <a:ext uri="{FF2B5EF4-FFF2-40B4-BE49-F238E27FC236}">
                <a16:creationId xmlns:a16="http://schemas.microsoft.com/office/drawing/2014/main" xmlns="" id="{C1050BDC-88C1-4B2F-91DC-0728D5F7907A}"/>
              </a:ext>
            </a:extLst>
          </p:cNvPr>
          <p:cNvSpPr/>
          <p:nvPr/>
        </p:nvSpPr>
        <p:spPr>
          <a:xfrm>
            <a:off x="4783383" y="368328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3" name="Oval 112">
            <a:extLst>
              <a:ext uri="{FF2B5EF4-FFF2-40B4-BE49-F238E27FC236}">
                <a16:creationId xmlns:a16="http://schemas.microsoft.com/office/drawing/2014/main" xmlns="" id="{93826C7D-A1FD-41FA-B840-0B3F39622938}"/>
              </a:ext>
            </a:extLst>
          </p:cNvPr>
          <p:cNvSpPr/>
          <p:nvPr/>
        </p:nvSpPr>
        <p:spPr>
          <a:xfrm>
            <a:off x="4735803" y="359747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4" name="Oval 113">
            <a:extLst>
              <a:ext uri="{FF2B5EF4-FFF2-40B4-BE49-F238E27FC236}">
                <a16:creationId xmlns:a16="http://schemas.microsoft.com/office/drawing/2014/main" xmlns="" id="{E7CDE849-53E0-4443-AA61-F12EC1B7D017}"/>
              </a:ext>
            </a:extLst>
          </p:cNvPr>
          <p:cNvSpPr/>
          <p:nvPr/>
        </p:nvSpPr>
        <p:spPr>
          <a:xfrm>
            <a:off x="4667156" y="349354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6" name="Oval 115">
            <a:extLst>
              <a:ext uri="{FF2B5EF4-FFF2-40B4-BE49-F238E27FC236}">
                <a16:creationId xmlns:a16="http://schemas.microsoft.com/office/drawing/2014/main" xmlns="" id="{0C69FE17-25B4-4564-9C00-A0E0C7C77292}"/>
              </a:ext>
            </a:extLst>
          </p:cNvPr>
          <p:cNvSpPr/>
          <p:nvPr/>
        </p:nvSpPr>
        <p:spPr>
          <a:xfrm>
            <a:off x="4632517" y="342559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7" name="Oval 116">
            <a:extLst>
              <a:ext uri="{FF2B5EF4-FFF2-40B4-BE49-F238E27FC236}">
                <a16:creationId xmlns:a16="http://schemas.microsoft.com/office/drawing/2014/main" xmlns="" id="{FB08649F-F931-455E-85E0-3DE1750D4100}"/>
              </a:ext>
            </a:extLst>
          </p:cNvPr>
          <p:cNvSpPr/>
          <p:nvPr/>
        </p:nvSpPr>
        <p:spPr>
          <a:xfrm>
            <a:off x="4610958" y="335135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8" name="Oval 117">
            <a:extLst>
              <a:ext uri="{FF2B5EF4-FFF2-40B4-BE49-F238E27FC236}">
                <a16:creationId xmlns:a16="http://schemas.microsoft.com/office/drawing/2014/main" xmlns="" id="{7BA8E493-C60C-4287-81B0-714287AEEC95}"/>
              </a:ext>
            </a:extLst>
          </p:cNvPr>
          <p:cNvSpPr/>
          <p:nvPr/>
        </p:nvSpPr>
        <p:spPr>
          <a:xfrm>
            <a:off x="4586716" y="328849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9" name="Oval 118">
            <a:extLst>
              <a:ext uri="{FF2B5EF4-FFF2-40B4-BE49-F238E27FC236}">
                <a16:creationId xmlns:a16="http://schemas.microsoft.com/office/drawing/2014/main" xmlns="" id="{F47EB374-70D5-4083-958B-DB659E37A28F}"/>
              </a:ext>
            </a:extLst>
          </p:cNvPr>
          <p:cNvSpPr/>
          <p:nvPr/>
        </p:nvSpPr>
        <p:spPr>
          <a:xfrm>
            <a:off x="4571675" y="322111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0" name="Oval 119">
            <a:extLst>
              <a:ext uri="{FF2B5EF4-FFF2-40B4-BE49-F238E27FC236}">
                <a16:creationId xmlns:a16="http://schemas.microsoft.com/office/drawing/2014/main" xmlns="" id="{53BA8CA7-8F68-49D3-A93B-CF25151C61B5}"/>
              </a:ext>
            </a:extLst>
          </p:cNvPr>
          <p:cNvSpPr/>
          <p:nvPr/>
        </p:nvSpPr>
        <p:spPr>
          <a:xfrm>
            <a:off x="4550469" y="314349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1" name="Oval 120">
            <a:extLst>
              <a:ext uri="{FF2B5EF4-FFF2-40B4-BE49-F238E27FC236}">
                <a16:creationId xmlns:a16="http://schemas.microsoft.com/office/drawing/2014/main" xmlns="" id="{A9426510-33ED-49E3-AA67-E70F187B2D56}"/>
              </a:ext>
            </a:extLst>
          </p:cNvPr>
          <p:cNvSpPr/>
          <p:nvPr/>
        </p:nvSpPr>
        <p:spPr>
          <a:xfrm>
            <a:off x="4535730" y="303023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2" name="Oval 121">
            <a:extLst>
              <a:ext uri="{FF2B5EF4-FFF2-40B4-BE49-F238E27FC236}">
                <a16:creationId xmlns:a16="http://schemas.microsoft.com/office/drawing/2014/main" xmlns="" id="{E49427FA-EBA9-4FF4-885D-59F2CD7C85C5}"/>
              </a:ext>
            </a:extLst>
          </p:cNvPr>
          <p:cNvSpPr/>
          <p:nvPr/>
        </p:nvSpPr>
        <p:spPr>
          <a:xfrm>
            <a:off x="4529810" y="293781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3" name="Oval 122">
            <a:extLst>
              <a:ext uri="{FF2B5EF4-FFF2-40B4-BE49-F238E27FC236}">
                <a16:creationId xmlns:a16="http://schemas.microsoft.com/office/drawing/2014/main" xmlns="" id="{27B69DDE-3E58-4284-8CF5-3C69196B882E}"/>
              </a:ext>
            </a:extLst>
          </p:cNvPr>
          <p:cNvSpPr/>
          <p:nvPr/>
        </p:nvSpPr>
        <p:spPr>
          <a:xfrm>
            <a:off x="4535730" y="285600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4" name="Oval 123">
            <a:extLst>
              <a:ext uri="{FF2B5EF4-FFF2-40B4-BE49-F238E27FC236}">
                <a16:creationId xmlns:a16="http://schemas.microsoft.com/office/drawing/2014/main" xmlns="" id="{152273B9-6E37-4F91-BFFF-476A3D7FF9CF}"/>
              </a:ext>
            </a:extLst>
          </p:cNvPr>
          <p:cNvSpPr/>
          <p:nvPr/>
        </p:nvSpPr>
        <p:spPr>
          <a:xfrm>
            <a:off x="4540021" y="276733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5" name="Oval 124">
            <a:extLst>
              <a:ext uri="{FF2B5EF4-FFF2-40B4-BE49-F238E27FC236}">
                <a16:creationId xmlns:a16="http://schemas.microsoft.com/office/drawing/2014/main" xmlns="" id="{C850A0D0-6941-4619-88F9-1F6FA06F4135}"/>
              </a:ext>
            </a:extLst>
          </p:cNvPr>
          <p:cNvSpPr/>
          <p:nvPr/>
        </p:nvSpPr>
        <p:spPr>
          <a:xfrm>
            <a:off x="4557268" y="265852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6" name="Oval 125">
            <a:extLst>
              <a:ext uri="{FF2B5EF4-FFF2-40B4-BE49-F238E27FC236}">
                <a16:creationId xmlns:a16="http://schemas.microsoft.com/office/drawing/2014/main" xmlns="" id="{93E59139-E561-4B70-B6FA-44870CEB6BF7}"/>
              </a:ext>
            </a:extLst>
          </p:cNvPr>
          <p:cNvSpPr/>
          <p:nvPr/>
        </p:nvSpPr>
        <p:spPr>
          <a:xfrm>
            <a:off x="4577909" y="259098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7" name="Oval 126">
            <a:extLst>
              <a:ext uri="{FF2B5EF4-FFF2-40B4-BE49-F238E27FC236}">
                <a16:creationId xmlns:a16="http://schemas.microsoft.com/office/drawing/2014/main" xmlns="" id="{D3829E49-0616-4F61-9343-96ADCF1B2FCC}"/>
              </a:ext>
            </a:extLst>
          </p:cNvPr>
          <p:cNvSpPr/>
          <p:nvPr/>
        </p:nvSpPr>
        <p:spPr>
          <a:xfrm>
            <a:off x="4603988" y="251543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8" name="Oval 127">
            <a:extLst>
              <a:ext uri="{FF2B5EF4-FFF2-40B4-BE49-F238E27FC236}">
                <a16:creationId xmlns:a16="http://schemas.microsoft.com/office/drawing/2014/main" xmlns="" id="{7E6C0787-AA4C-43AD-941C-90E9DD909F00}"/>
              </a:ext>
            </a:extLst>
          </p:cNvPr>
          <p:cNvSpPr/>
          <p:nvPr/>
        </p:nvSpPr>
        <p:spPr>
          <a:xfrm>
            <a:off x="4624307" y="245225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9" name="Oval 128">
            <a:extLst>
              <a:ext uri="{FF2B5EF4-FFF2-40B4-BE49-F238E27FC236}">
                <a16:creationId xmlns:a16="http://schemas.microsoft.com/office/drawing/2014/main" xmlns="" id="{776AFFA0-6E9D-4349-8090-0881C170FD3A}"/>
              </a:ext>
            </a:extLst>
          </p:cNvPr>
          <p:cNvSpPr/>
          <p:nvPr/>
        </p:nvSpPr>
        <p:spPr>
          <a:xfrm>
            <a:off x="4644626" y="239863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0" name="Oval 129">
            <a:extLst>
              <a:ext uri="{FF2B5EF4-FFF2-40B4-BE49-F238E27FC236}">
                <a16:creationId xmlns:a16="http://schemas.microsoft.com/office/drawing/2014/main" xmlns="" id="{A891E1CD-2CFB-4E24-AF07-3AE3374AB9C3}"/>
              </a:ext>
            </a:extLst>
          </p:cNvPr>
          <p:cNvSpPr/>
          <p:nvPr/>
        </p:nvSpPr>
        <p:spPr>
          <a:xfrm>
            <a:off x="4676837" y="233382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1" name="Oval 130">
            <a:extLst>
              <a:ext uri="{FF2B5EF4-FFF2-40B4-BE49-F238E27FC236}">
                <a16:creationId xmlns:a16="http://schemas.microsoft.com/office/drawing/2014/main" xmlns="" id="{26D9C1E0-15F9-4FAD-B031-FDC18661184A}"/>
              </a:ext>
            </a:extLst>
          </p:cNvPr>
          <p:cNvSpPr/>
          <p:nvPr/>
        </p:nvSpPr>
        <p:spPr>
          <a:xfrm>
            <a:off x="4704521" y="227184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2" name="Oval 131">
            <a:extLst>
              <a:ext uri="{FF2B5EF4-FFF2-40B4-BE49-F238E27FC236}">
                <a16:creationId xmlns:a16="http://schemas.microsoft.com/office/drawing/2014/main" xmlns="" id="{F49C074A-8ECE-4857-B2EE-6A3DAA81D693}"/>
              </a:ext>
            </a:extLst>
          </p:cNvPr>
          <p:cNvSpPr/>
          <p:nvPr/>
        </p:nvSpPr>
        <p:spPr>
          <a:xfrm>
            <a:off x="4755135" y="2207038"/>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3" name="Oval 132">
            <a:extLst>
              <a:ext uri="{FF2B5EF4-FFF2-40B4-BE49-F238E27FC236}">
                <a16:creationId xmlns:a16="http://schemas.microsoft.com/office/drawing/2014/main" xmlns="" id="{2720A783-713E-471E-B9BC-B475DF16D5A7}"/>
              </a:ext>
            </a:extLst>
          </p:cNvPr>
          <p:cNvSpPr/>
          <p:nvPr/>
        </p:nvSpPr>
        <p:spPr>
          <a:xfrm>
            <a:off x="4793454" y="215172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4" name="Oval 133">
            <a:extLst>
              <a:ext uri="{FF2B5EF4-FFF2-40B4-BE49-F238E27FC236}">
                <a16:creationId xmlns:a16="http://schemas.microsoft.com/office/drawing/2014/main" xmlns="" id="{6D09AF02-5235-4F2F-A28B-64889732ABEA}"/>
              </a:ext>
            </a:extLst>
          </p:cNvPr>
          <p:cNvSpPr/>
          <p:nvPr/>
        </p:nvSpPr>
        <p:spPr>
          <a:xfrm>
            <a:off x="4839316" y="208572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5" name="Oval 134">
            <a:extLst>
              <a:ext uri="{FF2B5EF4-FFF2-40B4-BE49-F238E27FC236}">
                <a16:creationId xmlns:a16="http://schemas.microsoft.com/office/drawing/2014/main" xmlns="" id="{CB65D8E4-4C1E-43E4-BD9B-AE7DE22E0010}"/>
              </a:ext>
            </a:extLst>
          </p:cNvPr>
          <p:cNvSpPr/>
          <p:nvPr/>
        </p:nvSpPr>
        <p:spPr>
          <a:xfrm>
            <a:off x="6952999" y="262288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6" name="Oval 135">
            <a:extLst>
              <a:ext uri="{FF2B5EF4-FFF2-40B4-BE49-F238E27FC236}">
                <a16:creationId xmlns:a16="http://schemas.microsoft.com/office/drawing/2014/main" xmlns="" id="{5735389A-92C1-4E5A-A13F-EB46E59266D4}"/>
              </a:ext>
            </a:extLst>
          </p:cNvPr>
          <p:cNvSpPr/>
          <p:nvPr/>
        </p:nvSpPr>
        <p:spPr>
          <a:xfrm>
            <a:off x="4929412" y="199705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7" name="Oval 136">
            <a:extLst>
              <a:ext uri="{FF2B5EF4-FFF2-40B4-BE49-F238E27FC236}">
                <a16:creationId xmlns:a16="http://schemas.microsoft.com/office/drawing/2014/main" xmlns="" id="{5AA4F8DA-CEA1-44FC-8977-65C345AAF241}"/>
              </a:ext>
            </a:extLst>
          </p:cNvPr>
          <p:cNvSpPr/>
          <p:nvPr/>
        </p:nvSpPr>
        <p:spPr>
          <a:xfrm>
            <a:off x="6940423" y="255881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8" name="Oval 137">
            <a:extLst>
              <a:ext uri="{FF2B5EF4-FFF2-40B4-BE49-F238E27FC236}">
                <a16:creationId xmlns:a16="http://schemas.microsoft.com/office/drawing/2014/main" xmlns="" id="{821CDB2B-C065-4BB2-94C6-FF9FF36ACE97}"/>
              </a:ext>
            </a:extLst>
          </p:cNvPr>
          <p:cNvSpPr/>
          <p:nvPr/>
        </p:nvSpPr>
        <p:spPr>
          <a:xfrm>
            <a:off x="4875562" y="205547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9" name="Oval 138">
            <a:extLst>
              <a:ext uri="{FF2B5EF4-FFF2-40B4-BE49-F238E27FC236}">
                <a16:creationId xmlns:a16="http://schemas.microsoft.com/office/drawing/2014/main" xmlns="" id="{31545856-3C19-47F0-8195-2C5F1631EB10}"/>
              </a:ext>
            </a:extLst>
          </p:cNvPr>
          <p:cNvSpPr/>
          <p:nvPr/>
        </p:nvSpPr>
        <p:spPr>
          <a:xfrm>
            <a:off x="4973326" y="197286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0" name="Oval 139">
            <a:extLst>
              <a:ext uri="{FF2B5EF4-FFF2-40B4-BE49-F238E27FC236}">
                <a16:creationId xmlns:a16="http://schemas.microsoft.com/office/drawing/2014/main" xmlns="" id="{81B26E9B-93DA-49E5-9A53-94CAE637F93C}"/>
              </a:ext>
            </a:extLst>
          </p:cNvPr>
          <p:cNvSpPr/>
          <p:nvPr/>
        </p:nvSpPr>
        <p:spPr>
          <a:xfrm>
            <a:off x="5015319" y="192872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1" name="Oval 140">
            <a:extLst>
              <a:ext uri="{FF2B5EF4-FFF2-40B4-BE49-F238E27FC236}">
                <a16:creationId xmlns:a16="http://schemas.microsoft.com/office/drawing/2014/main" xmlns="" id="{CB87CAF3-4EB1-45C6-90D9-3FE62143A7C1}"/>
              </a:ext>
            </a:extLst>
          </p:cNvPr>
          <p:cNvSpPr/>
          <p:nvPr/>
        </p:nvSpPr>
        <p:spPr>
          <a:xfrm>
            <a:off x="5070693" y="189457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2" name="Oval 141">
            <a:extLst>
              <a:ext uri="{FF2B5EF4-FFF2-40B4-BE49-F238E27FC236}">
                <a16:creationId xmlns:a16="http://schemas.microsoft.com/office/drawing/2014/main" xmlns="" id="{8DC3EB4E-A1AA-48E2-9431-741450B530E1}"/>
              </a:ext>
            </a:extLst>
          </p:cNvPr>
          <p:cNvSpPr/>
          <p:nvPr/>
        </p:nvSpPr>
        <p:spPr>
          <a:xfrm>
            <a:off x="5111487" y="185344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3" name="Oval 142">
            <a:extLst>
              <a:ext uri="{FF2B5EF4-FFF2-40B4-BE49-F238E27FC236}">
                <a16:creationId xmlns:a16="http://schemas.microsoft.com/office/drawing/2014/main" xmlns="" id="{5E470A02-D75E-4870-A0B7-8C18FE050BBB}"/>
              </a:ext>
            </a:extLst>
          </p:cNvPr>
          <p:cNvSpPr/>
          <p:nvPr/>
        </p:nvSpPr>
        <p:spPr>
          <a:xfrm>
            <a:off x="6921447" y="250470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4" name="Oval 143">
            <a:extLst>
              <a:ext uri="{FF2B5EF4-FFF2-40B4-BE49-F238E27FC236}">
                <a16:creationId xmlns:a16="http://schemas.microsoft.com/office/drawing/2014/main" xmlns="" id="{7A63F27A-3173-4A3D-80BA-D40BD4180B5C}"/>
              </a:ext>
            </a:extLst>
          </p:cNvPr>
          <p:cNvSpPr/>
          <p:nvPr/>
        </p:nvSpPr>
        <p:spPr>
          <a:xfrm>
            <a:off x="6902152" y="245129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5" name="Oval 144">
            <a:extLst>
              <a:ext uri="{FF2B5EF4-FFF2-40B4-BE49-F238E27FC236}">
                <a16:creationId xmlns:a16="http://schemas.microsoft.com/office/drawing/2014/main" xmlns="" id="{E86FA9D3-DD3B-461B-BFBD-C2A134A10FD4}"/>
              </a:ext>
            </a:extLst>
          </p:cNvPr>
          <p:cNvSpPr/>
          <p:nvPr/>
        </p:nvSpPr>
        <p:spPr>
          <a:xfrm>
            <a:off x="6877136" y="240265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6" name="Oval 145">
            <a:extLst>
              <a:ext uri="{FF2B5EF4-FFF2-40B4-BE49-F238E27FC236}">
                <a16:creationId xmlns:a16="http://schemas.microsoft.com/office/drawing/2014/main" xmlns="" id="{390445AF-22AA-4525-9192-B837838496F9}"/>
              </a:ext>
            </a:extLst>
          </p:cNvPr>
          <p:cNvSpPr/>
          <p:nvPr/>
        </p:nvSpPr>
        <p:spPr>
          <a:xfrm>
            <a:off x="6842499" y="232692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7" name="Oval 146">
            <a:extLst>
              <a:ext uri="{FF2B5EF4-FFF2-40B4-BE49-F238E27FC236}">
                <a16:creationId xmlns:a16="http://schemas.microsoft.com/office/drawing/2014/main" xmlns="" id="{28CA9656-A8B6-4D4D-B899-54C4381B3625}"/>
              </a:ext>
            </a:extLst>
          </p:cNvPr>
          <p:cNvSpPr/>
          <p:nvPr/>
        </p:nvSpPr>
        <p:spPr>
          <a:xfrm>
            <a:off x="5154083" y="183615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8" name="Oval 147">
            <a:extLst>
              <a:ext uri="{FF2B5EF4-FFF2-40B4-BE49-F238E27FC236}">
                <a16:creationId xmlns:a16="http://schemas.microsoft.com/office/drawing/2014/main" xmlns="" id="{C215C21B-7730-486A-A527-9BBE9A58D822}"/>
              </a:ext>
            </a:extLst>
          </p:cNvPr>
          <p:cNvSpPr/>
          <p:nvPr/>
        </p:nvSpPr>
        <p:spPr>
          <a:xfrm>
            <a:off x="5198829" y="181016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9" name="Oval 148">
            <a:extLst>
              <a:ext uri="{FF2B5EF4-FFF2-40B4-BE49-F238E27FC236}">
                <a16:creationId xmlns:a16="http://schemas.microsoft.com/office/drawing/2014/main" xmlns="" id="{06B0CBD7-C341-4B03-9E92-3483D62AE7B4}"/>
              </a:ext>
            </a:extLst>
          </p:cNvPr>
          <p:cNvSpPr/>
          <p:nvPr/>
        </p:nvSpPr>
        <p:spPr>
          <a:xfrm>
            <a:off x="5250229" y="177992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0" name="Oval 149">
            <a:extLst>
              <a:ext uri="{FF2B5EF4-FFF2-40B4-BE49-F238E27FC236}">
                <a16:creationId xmlns:a16="http://schemas.microsoft.com/office/drawing/2014/main" xmlns="" id="{D5EC791A-9846-484D-92B8-0FC6294C8CAB}"/>
              </a:ext>
            </a:extLst>
          </p:cNvPr>
          <p:cNvSpPr/>
          <p:nvPr/>
        </p:nvSpPr>
        <p:spPr>
          <a:xfrm>
            <a:off x="6802955" y="225543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1" name="Oval 150">
            <a:extLst>
              <a:ext uri="{FF2B5EF4-FFF2-40B4-BE49-F238E27FC236}">
                <a16:creationId xmlns:a16="http://schemas.microsoft.com/office/drawing/2014/main" xmlns="" id="{231A86C7-F0FD-4296-A5AD-9087A994D21A}"/>
              </a:ext>
            </a:extLst>
          </p:cNvPr>
          <p:cNvSpPr/>
          <p:nvPr/>
        </p:nvSpPr>
        <p:spPr>
          <a:xfrm>
            <a:off x="6774651" y="220444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2" name="Oval 151">
            <a:extLst>
              <a:ext uri="{FF2B5EF4-FFF2-40B4-BE49-F238E27FC236}">
                <a16:creationId xmlns:a16="http://schemas.microsoft.com/office/drawing/2014/main" xmlns="" id="{88825378-A0BE-47C5-A6EE-F5AF088EFFE8}"/>
              </a:ext>
            </a:extLst>
          </p:cNvPr>
          <p:cNvSpPr/>
          <p:nvPr/>
        </p:nvSpPr>
        <p:spPr>
          <a:xfrm>
            <a:off x="6733509" y="216670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3" name="Oval 152">
            <a:extLst>
              <a:ext uri="{FF2B5EF4-FFF2-40B4-BE49-F238E27FC236}">
                <a16:creationId xmlns:a16="http://schemas.microsoft.com/office/drawing/2014/main" xmlns="" id="{3E8CCDEC-D336-4449-9729-F5392B2A53AE}"/>
              </a:ext>
            </a:extLst>
          </p:cNvPr>
          <p:cNvSpPr/>
          <p:nvPr/>
        </p:nvSpPr>
        <p:spPr>
          <a:xfrm>
            <a:off x="6693965" y="211826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4" name="Oval 153">
            <a:extLst>
              <a:ext uri="{FF2B5EF4-FFF2-40B4-BE49-F238E27FC236}">
                <a16:creationId xmlns:a16="http://schemas.microsoft.com/office/drawing/2014/main" xmlns="" id="{BE4A6091-AEB5-4CDA-B35F-0A862BB3FCDD}"/>
              </a:ext>
            </a:extLst>
          </p:cNvPr>
          <p:cNvSpPr/>
          <p:nvPr/>
        </p:nvSpPr>
        <p:spPr>
          <a:xfrm>
            <a:off x="6650438" y="207117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5" name="Oval 154">
            <a:extLst>
              <a:ext uri="{FF2B5EF4-FFF2-40B4-BE49-F238E27FC236}">
                <a16:creationId xmlns:a16="http://schemas.microsoft.com/office/drawing/2014/main" xmlns="" id="{1A025524-9BE1-45A4-829E-26998516AB63}"/>
              </a:ext>
            </a:extLst>
          </p:cNvPr>
          <p:cNvSpPr/>
          <p:nvPr/>
        </p:nvSpPr>
        <p:spPr>
          <a:xfrm>
            <a:off x="6615801" y="203930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6" name="Oval 155">
            <a:extLst>
              <a:ext uri="{FF2B5EF4-FFF2-40B4-BE49-F238E27FC236}">
                <a16:creationId xmlns:a16="http://schemas.microsoft.com/office/drawing/2014/main" xmlns="" id="{561C5B81-FD61-4791-A3A6-AB752E3261E4}"/>
              </a:ext>
            </a:extLst>
          </p:cNvPr>
          <p:cNvSpPr/>
          <p:nvPr/>
        </p:nvSpPr>
        <p:spPr>
          <a:xfrm>
            <a:off x="6583569" y="200344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7" name="Oval 156">
            <a:extLst>
              <a:ext uri="{FF2B5EF4-FFF2-40B4-BE49-F238E27FC236}">
                <a16:creationId xmlns:a16="http://schemas.microsoft.com/office/drawing/2014/main" xmlns="" id="{A2116989-9D23-4AB1-9910-92E998D2A9C9}"/>
              </a:ext>
            </a:extLst>
          </p:cNvPr>
          <p:cNvSpPr/>
          <p:nvPr/>
        </p:nvSpPr>
        <p:spPr>
          <a:xfrm>
            <a:off x="6538130" y="197047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8" name="Oval 157">
            <a:extLst>
              <a:ext uri="{FF2B5EF4-FFF2-40B4-BE49-F238E27FC236}">
                <a16:creationId xmlns:a16="http://schemas.microsoft.com/office/drawing/2014/main" xmlns="" id="{B1A91F64-CF31-474A-A324-383ECD2BE281}"/>
              </a:ext>
            </a:extLst>
          </p:cNvPr>
          <p:cNvSpPr/>
          <p:nvPr/>
        </p:nvSpPr>
        <p:spPr>
          <a:xfrm>
            <a:off x="6478462" y="1925026"/>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9" name="Oval 158">
            <a:extLst>
              <a:ext uri="{FF2B5EF4-FFF2-40B4-BE49-F238E27FC236}">
                <a16:creationId xmlns:a16="http://schemas.microsoft.com/office/drawing/2014/main" xmlns="" id="{D74DB851-8AA2-409D-BBF1-14DA4FFAA3B4}"/>
              </a:ext>
            </a:extLst>
          </p:cNvPr>
          <p:cNvSpPr/>
          <p:nvPr/>
        </p:nvSpPr>
        <p:spPr>
          <a:xfrm>
            <a:off x="6428782" y="1889892"/>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0" name="Oval 159">
            <a:extLst>
              <a:ext uri="{FF2B5EF4-FFF2-40B4-BE49-F238E27FC236}">
                <a16:creationId xmlns:a16="http://schemas.microsoft.com/office/drawing/2014/main" xmlns="" id="{477A4EF4-7C2E-4CEF-A0D7-7394DE5AC5F8}"/>
              </a:ext>
            </a:extLst>
          </p:cNvPr>
          <p:cNvSpPr/>
          <p:nvPr/>
        </p:nvSpPr>
        <p:spPr>
          <a:xfrm>
            <a:off x="6372707" y="184789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1" name="Oval 160">
            <a:extLst>
              <a:ext uri="{FF2B5EF4-FFF2-40B4-BE49-F238E27FC236}">
                <a16:creationId xmlns:a16="http://schemas.microsoft.com/office/drawing/2014/main" xmlns="" id="{781675F8-2B1A-4A57-A6CA-1F73B300CA4E}"/>
              </a:ext>
            </a:extLst>
          </p:cNvPr>
          <p:cNvSpPr/>
          <p:nvPr/>
        </p:nvSpPr>
        <p:spPr>
          <a:xfrm>
            <a:off x="6311436" y="180580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46" name="Straight Arrow Connector 45">
            <a:extLst>
              <a:ext uri="{FF2B5EF4-FFF2-40B4-BE49-F238E27FC236}">
                <a16:creationId xmlns:a16="http://schemas.microsoft.com/office/drawing/2014/main" xmlns="" id="{F9D6577E-5D5E-4241-8CAB-42D6D651E068}"/>
              </a:ext>
            </a:extLst>
          </p:cNvPr>
          <p:cNvCxnSpPr>
            <a:cxnSpLocks/>
          </p:cNvCxnSpPr>
          <p:nvPr/>
        </p:nvCxnSpPr>
        <p:spPr>
          <a:xfrm flipH="1">
            <a:off x="6064017" y="3080207"/>
            <a:ext cx="1851049" cy="18390"/>
          </a:xfrm>
          <a:prstGeom prst="straightConnector1">
            <a:avLst/>
          </a:prstGeom>
          <a:ln w="317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a:extLst>
              <a:ext uri="{FF2B5EF4-FFF2-40B4-BE49-F238E27FC236}">
                <a16:creationId xmlns:a16="http://schemas.microsoft.com/office/drawing/2014/main" xmlns="" id="{C907A337-033A-497C-B892-179FABC859C7}"/>
              </a:ext>
            </a:extLst>
          </p:cNvPr>
          <p:cNvCxnSpPr>
            <a:cxnSpLocks/>
          </p:cNvCxnSpPr>
          <p:nvPr/>
        </p:nvCxnSpPr>
        <p:spPr>
          <a:xfrm flipH="1">
            <a:off x="7228215" y="3892450"/>
            <a:ext cx="686851" cy="4433"/>
          </a:xfrm>
          <a:prstGeom prst="straightConnector1">
            <a:avLst/>
          </a:prstGeom>
          <a:ln w="317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5" name="Oval 114">
            <a:extLst>
              <a:ext uri="{FF2B5EF4-FFF2-40B4-BE49-F238E27FC236}">
                <a16:creationId xmlns:a16="http://schemas.microsoft.com/office/drawing/2014/main" xmlns="" id="{C6194F39-1F14-4B93-B5BB-7780A425BC0D}"/>
              </a:ext>
            </a:extLst>
          </p:cNvPr>
          <p:cNvSpPr/>
          <p:nvPr/>
        </p:nvSpPr>
        <p:spPr>
          <a:xfrm>
            <a:off x="6264792" y="178196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3" name="Oval 162">
            <a:extLst>
              <a:ext uri="{FF2B5EF4-FFF2-40B4-BE49-F238E27FC236}">
                <a16:creationId xmlns:a16="http://schemas.microsoft.com/office/drawing/2014/main" xmlns="" id="{0689E7E6-B505-41EB-8DF1-F4721B1A5085}"/>
              </a:ext>
            </a:extLst>
          </p:cNvPr>
          <p:cNvSpPr/>
          <p:nvPr/>
        </p:nvSpPr>
        <p:spPr>
          <a:xfrm>
            <a:off x="6214783" y="175665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4" name="Oval 163">
            <a:extLst>
              <a:ext uri="{FF2B5EF4-FFF2-40B4-BE49-F238E27FC236}">
                <a16:creationId xmlns:a16="http://schemas.microsoft.com/office/drawing/2014/main" xmlns="" id="{2A29D60B-B4A2-42E6-B186-EF6E2736C8E4}"/>
              </a:ext>
            </a:extLst>
          </p:cNvPr>
          <p:cNvSpPr/>
          <p:nvPr/>
        </p:nvSpPr>
        <p:spPr>
          <a:xfrm>
            <a:off x="6154425" y="1736341"/>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5" name="Oval 164">
            <a:extLst>
              <a:ext uri="{FF2B5EF4-FFF2-40B4-BE49-F238E27FC236}">
                <a16:creationId xmlns:a16="http://schemas.microsoft.com/office/drawing/2014/main" xmlns="" id="{27A467E8-AAC3-4D9B-8DE2-672E737189DD}"/>
              </a:ext>
            </a:extLst>
          </p:cNvPr>
          <p:cNvSpPr/>
          <p:nvPr/>
        </p:nvSpPr>
        <p:spPr>
          <a:xfrm>
            <a:off x="6104150" y="171601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6" name="Oval 165">
            <a:extLst>
              <a:ext uri="{FF2B5EF4-FFF2-40B4-BE49-F238E27FC236}">
                <a16:creationId xmlns:a16="http://schemas.microsoft.com/office/drawing/2014/main" xmlns="" id="{0488E3BF-3A1F-40CD-9596-8983DC59EFEF}"/>
              </a:ext>
            </a:extLst>
          </p:cNvPr>
          <p:cNvSpPr/>
          <p:nvPr/>
        </p:nvSpPr>
        <p:spPr>
          <a:xfrm>
            <a:off x="6048620" y="170690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7" name="Oval 166">
            <a:extLst>
              <a:ext uri="{FF2B5EF4-FFF2-40B4-BE49-F238E27FC236}">
                <a16:creationId xmlns:a16="http://schemas.microsoft.com/office/drawing/2014/main" xmlns="" id="{02BFE60C-8B6B-4799-BB57-5436B624EF06}"/>
              </a:ext>
            </a:extLst>
          </p:cNvPr>
          <p:cNvSpPr/>
          <p:nvPr/>
        </p:nvSpPr>
        <p:spPr>
          <a:xfrm>
            <a:off x="5304414" y="1758797"/>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8" name="Oval 167">
            <a:extLst>
              <a:ext uri="{FF2B5EF4-FFF2-40B4-BE49-F238E27FC236}">
                <a16:creationId xmlns:a16="http://schemas.microsoft.com/office/drawing/2014/main" xmlns="" id="{A12DAA8E-9008-4644-9C27-1B607F828DEC}"/>
              </a:ext>
            </a:extLst>
          </p:cNvPr>
          <p:cNvSpPr/>
          <p:nvPr/>
        </p:nvSpPr>
        <p:spPr>
          <a:xfrm>
            <a:off x="5367543" y="1735283"/>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9" name="Oval 168">
            <a:extLst>
              <a:ext uri="{FF2B5EF4-FFF2-40B4-BE49-F238E27FC236}">
                <a16:creationId xmlns:a16="http://schemas.microsoft.com/office/drawing/2014/main" xmlns="" id="{45E63DC8-FACE-43EE-AC50-C8C80BA6011C}"/>
              </a:ext>
            </a:extLst>
          </p:cNvPr>
          <p:cNvSpPr/>
          <p:nvPr/>
        </p:nvSpPr>
        <p:spPr>
          <a:xfrm>
            <a:off x="5427080" y="1708294"/>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0" name="Oval 169">
            <a:extLst>
              <a:ext uri="{FF2B5EF4-FFF2-40B4-BE49-F238E27FC236}">
                <a16:creationId xmlns:a16="http://schemas.microsoft.com/office/drawing/2014/main" xmlns="" id="{AF560F46-14D0-4CE2-8B4C-33EF22C09F63}"/>
              </a:ext>
            </a:extLst>
          </p:cNvPr>
          <p:cNvSpPr/>
          <p:nvPr/>
        </p:nvSpPr>
        <p:spPr>
          <a:xfrm>
            <a:off x="5498373" y="1682215"/>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1" name="Oval 170">
            <a:extLst>
              <a:ext uri="{FF2B5EF4-FFF2-40B4-BE49-F238E27FC236}">
                <a16:creationId xmlns:a16="http://schemas.microsoft.com/office/drawing/2014/main" xmlns="" id="{F8B31D43-9744-4098-8339-E2254E735FB8}"/>
              </a:ext>
            </a:extLst>
          </p:cNvPr>
          <p:cNvSpPr/>
          <p:nvPr/>
        </p:nvSpPr>
        <p:spPr>
          <a:xfrm>
            <a:off x="5999256" y="1686880"/>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72" name="Oval 171">
            <a:extLst>
              <a:ext uri="{FF2B5EF4-FFF2-40B4-BE49-F238E27FC236}">
                <a16:creationId xmlns:a16="http://schemas.microsoft.com/office/drawing/2014/main" xmlns="" id="{9DB1DE6C-275A-4A2A-8078-E4CC58268C42}"/>
              </a:ext>
            </a:extLst>
          </p:cNvPr>
          <p:cNvSpPr/>
          <p:nvPr/>
        </p:nvSpPr>
        <p:spPr>
          <a:xfrm>
            <a:off x="5931728" y="1675499"/>
            <a:ext cx="472372" cy="472372"/>
          </a:xfrm>
          <a:prstGeom prst="ellipse">
            <a:avLst/>
          </a:prstGeom>
          <a:noFill/>
          <a:ln w="1905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8" name="Oval 17">
            <a:extLst>
              <a:ext uri="{FF2B5EF4-FFF2-40B4-BE49-F238E27FC236}">
                <a16:creationId xmlns:a16="http://schemas.microsoft.com/office/drawing/2014/main" xmlns="" id="{A22968D7-2DE7-4365-9543-261A08B3A79D}"/>
              </a:ext>
            </a:extLst>
          </p:cNvPr>
          <p:cNvSpPr/>
          <p:nvPr/>
        </p:nvSpPr>
        <p:spPr>
          <a:xfrm>
            <a:off x="5515376" y="1708009"/>
            <a:ext cx="427441" cy="427441"/>
          </a:xfrm>
          <a:prstGeom prst="ellipse">
            <a:avLst/>
          </a:prstGeom>
          <a:solidFill>
            <a:srgbClr val="C00000"/>
          </a:solidFill>
          <a:ln>
            <a:noFill/>
          </a:ln>
          <a:scene3d>
            <a:camera prst="orthographicFront"/>
            <a:lightRig rig="threePt" dir="t"/>
          </a:scene3d>
          <a:sp3d extrusionH="76200">
            <a:bevelT w="1270000" h="444500"/>
            <a:extrusionClr>
              <a:schemeClr val="tx1">
                <a:lumMod val="65000"/>
                <a:lumOff val="35000"/>
              </a:schemeClr>
            </a:extrusionClr>
          </a:sp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xmlns="" id="{0E14696D-0C56-4C23-91FB-D87B243673B4}"/>
              </a:ext>
            </a:extLst>
          </p:cNvPr>
          <p:cNvCxnSpPr>
            <a:cxnSpLocks/>
          </p:cNvCxnSpPr>
          <p:nvPr/>
        </p:nvCxnSpPr>
        <p:spPr>
          <a:xfrm flipH="1">
            <a:off x="5811208" y="1911937"/>
            <a:ext cx="2103858" cy="0"/>
          </a:xfrm>
          <a:prstGeom prst="straightConnector1">
            <a:avLst/>
          </a:prstGeom>
          <a:ln w="3175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2" name="Rectangle 161">
            <a:extLst>
              <a:ext uri="{FF2B5EF4-FFF2-40B4-BE49-F238E27FC236}">
                <a16:creationId xmlns:a16="http://schemas.microsoft.com/office/drawing/2014/main" xmlns="" id="{3D778867-D850-4B96-8FA8-B01541CE3BBA}"/>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661A5BF-653C-48EB-A12D-7F2C63722110}"/>
              </a:ext>
            </a:extLst>
          </p:cNvPr>
          <p:cNvSpPr>
            <a:spLocks noGrp="1"/>
          </p:cNvSpPr>
          <p:nvPr>
            <p:ph type="title"/>
          </p:nvPr>
        </p:nvSpPr>
        <p:spPr>
          <a:xfrm>
            <a:off x="115580" y="2229029"/>
            <a:ext cx="2785318" cy="2388418"/>
          </a:xfrm>
        </p:spPr>
        <p:txBody>
          <a:bodyPr>
            <a:normAutofit/>
          </a:bodyPr>
          <a:lstStyle/>
          <a:p>
            <a:pPr algn="ctr"/>
            <a:r>
              <a:rPr lang="en-US" sz="2000" dirty="0">
                <a:solidFill>
                  <a:schemeClr val="tx1"/>
                </a:solidFill>
                <a:latin typeface="Cambria" panose="02040503050406030204" pitchFamily="18" charset="0"/>
              </a:rPr>
              <a:t>Ether toroid</a:t>
            </a:r>
            <a:br>
              <a:rPr lang="en-US" sz="2000" dirty="0">
                <a:solidFill>
                  <a:schemeClr val="tx1"/>
                </a:solidFill>
                <a:latin typeface="Cambria" panose="02040503050406030204" pitchFamily="18" charset="0"/>
              </a:rPr>
            </a:br>
            <a:r>
              <a:rPr lang="en-US" sz="1400"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a:r>
            <a:br>
              <a:rPr lang="en-US" sz="2000" dirty="0">
                <a:solidFill>
                  <a:schemeClr val="tx1"/>
                </a:solidFill>
                <a:latin typeface="Cambria" panose="02040503050406030204" pitchFamily="18" charset="0"/>
              </a:rPr>
            </a:br>
            <a:r>
              <a:rPr lang="en-US" sz="2000" dirty="0">
                <a:solidFill>
                  <a:schemeClr val="tx1"/>
                </a:solidFill>
                <a:latin typeface="Cambria" panose="02040503050406030204" pitchFamily="18" charset="0"/>
              </a:rPr>
              <a:t>The Structure of an Atom</a:t>
            </a:r>
            <a:br>
              <a:rPr lang="en-US" sz="2000" dirty="0">
                <a:solidFill>
                  <a:schemeClr val="tx1"/>
                </a:solidFill>
                <a:latin typeface="Cambria" panose="02040503050406030204" pitchFamily="18" charset="0"/>
              </a:rPr>
            </a:br>
            <a:r>
              <a:rPr lang="en-US" sz="1600"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
            </a:r>
            <a:br>
              <a:rPr lang="en-US" sz="2000" dirty="0">
                <a:solidFill>
                  <a:schemeClr val="tx1"/>
                </a:solidFill>
                <a:latin typeface="Cambria" panose="02040503050406030204" pitchFamily="18" charset="0"/>
              </a:rPr>
            </a:br>
            <a:r>
              <a:rPr lang="en-US" sz="2000" dirty="0">
                <a:solidFill>
                  <a:schemeClr val="tx1"/>
                </a:solidFill>
                <a:latin typeface="Cambria" panose="02040503050406030204" pitchFamily="18" charset="0"/>
              </a:rPr>
              <a:t>The radius of an atom and experimental wavelength</a:t>
            </a:r>
          </a:p>
        </p:txBody>
      </p:sp>
    </p:spTree>
    <p:extLst>
      <p:ext uri="{BB962C8B-B14F-4D97-AF65-F5344CB8AC3E}">
        <p14:creationId xmlns:p14="http://schemas.microsoft.com/office/powerpoint/2010/main" xmlns="" val="90345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36</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xmlns="" Requires="a14">
          <p:sp>
            <p:nvSpPr>
              <p:cNvPr id="11" name="TextBox 10">
                <a:extLst>
                  <a:ext uri="{FF2B5EF4-FFF2-40B4-BE49-F238E27FC236}">
                    <a16:creationId xmlns:a16="http://schemas.microsoft.com/office/drawing/2014/main" id="{669B26EA-DD69-4C47-8DEE-6A4AB8A7E06D}"/>
                  </a:ext>
                </a:extLst>
              </p:cNvPr>
              <p:cNvSpPr txBox="1"/>
              <p:nvPr/>
            </p:nvSpPr>
            <p:spPr>
              <a:xfrm>
                <a:off x="3324836" y="1673867"/>
                <a:ext cx="8226804" cy="351025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r>
                        <a:rPr lang="en-US" i="1">
                          <a:latin typeface="Cambria Math" panose="02040503050406030204" pitchFamily="18" charset="0"/>
                        </a:rPr>
                        <m:t>=3.481819×</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12</m:t>
                          </m:r>
                        </m:sup>
                      </m:sSup>
                      <m:f>
                        <m:fPr>
                          <m:type m:val="lin"/>
                          <m:ctrlPr>
                            <a:rPr lang="en-US" i="1">
                              <a:latin typeface="Cambria Math" panose="02040503050406030204" pitchFamily="18" charset="0"/>
                            </a:rPr>
                          </m:ctrlPr>
                        </m:fPr>
                        <m:num>
                          <m:r>
                            <m:rPr>
                              <m:sty m:val="p"/>
                            </m:rPr>
                            <a:rPr lang="en-US">
                              <a:latin typeface="Cambria Math" panose="02040503050406030204" pitchFamily="18" charset="0"/>
                            </a:rPr>
                            <m:t>m</m:t>
                          </m:r>
                        </m:num>
                        <m:den>
                          <m:r>
                            <m:rPr>
                              <m:sty m:val="p"/>
                            </m:rPr>
                            <a:rPr lang="en-US">
                              <a:latin typeface="Cambria Math" panose="02040503050406030204" pitchFamily="18" charset="0"/>
                            </a:rPr>
                            <m:t>s</m:t>
                          </m:r>
                        </m:den>
                      </m:f>
                      <m:r>
                        <a:rPr lang="en-US" i="1">
                          <a:latin typeface="Cambria Math" panose="02040503050406030204" pitchFamily="18" charset="0"/>
                        </a:rPr>
                        <m:t>×25812.8076</m:t>
                      </m:r>
                      <m:f>
                        <m:fPr>
                          <m:type m:val="lin"/>
                          <m:ctrlPr>
                            <a:rPr lang="en-US" i="1">
                              <a:latin typeface="Cambria Math" panose="02040503050406030204" pitchFamily="18" charset="0"/>
                            </a:rPr>
                          </m:ctrlPr>
                        </m:fPr>
                        <m:num>
                          <m:r>
                            <m:rPr>
                              <m:sty m:val="p"/>
                            </m:rPr>
                            <a:rPr lang="en-US">
                              <a:latin typeface="Cambria Math" panose="02040503050406030204" pitchFamily="18" charset="0"/>
                            </a:rPr>
                            <m:t>m</m:t>
                          </m:r>
                        </m:num>
                        <m:den>
                          <m:r>
                            <m:rPr>
                              <m:sty m:val="p"/>
                            </m:rPr>
                            <a:rPr lang="en-US">
                              <a:latin typeface="Cambria Math" panose="02040503050406030204" pitchFamily="18" charset="0"/>
                            </a:rPr>
                            <m:t>s</m:t>
                          </m:r>
                        </m:den>
                      </m:f>
                    </m:oMath>
                  </m:oMathPara>
                </a14:m>
                <a:endParaRPr lang="en-US"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a:latin typeface="Cambria Math" panose="02040503050406030204" pitchFamily="18" charset="0"/>
                        </a:rPr>
                        <m:t>Mass</m:t>
                      </m:r>
                      <m:r>
                        <a:rPr lang="en-US">
                          <a:latin typeface="Cambria Math" panose="02040503050406030204" pitchFamily="18" charset="0"/>
                        </a:rPr>
                        <m:t>×</m:t>
                      </m:r>
                      <m:r>
                        <m:rPr>
                          <m:sty m:val="p"/>
                        </m:rPr>
                        <a:rPr lang="en-US">
                          <a:latin typeface="Cambria Math" panose="02040503050406030204" pitchFamily="18" charset="0"/>
                        </a:rPr>
                        <m:t>Velocity</m:t>
                      </m:r>
                      <m:r>
                        <a:rPr lang="en-US">
                          <a:latin typeface="Cambria Math" panose="02040503050406030204" pitchFamily="18" charset="0"/>
                        </a:rPr>
                        <m:t>×</m:t>
                      </m:r>
                      <m:r>
                        <m:rPr>
                          <m:sty m:val="p"/>
                        </m:rPr>
                        <a:rPr lang="en-US">
                          <a:latin typeface="Cambria Math" panose="02040503050406030204" pitchFamily="18" charset="0"/>
                        </a:rPr>
                        <m:t>Distance</m:t>
                      </m:r>
                      <m:r>
                        <a:rPr lang="en-US">
                          <a:latin typeface="Cambria Math" panose="02040503050406030204" pitchFamily="18" charset="0"/>
                        </a:rPr>
                        <m:t>=</m:t>
                      </m:r>
                      <m:r>
                        <m:rPr>
                          <m:sty m:val="p"/>
                        </m:rPr>
                        <a:rPr lang="en-US">
                          <a:latin typeface="Cambria Math" panose="02040503050406030204" pitchFamily="18" charset="0"/>
                        </a:rPr>
                        <m:t>h</m:t>
                      </m:r>
                    </m:oMath>
                  </m:oMathPara>
                </a14:m>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 </a:t>
                </a:r>
              </a:p>
              <a:p>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𝐀</m:t>
                      </m:r>
                      <m:r>
                        <a:rPr lang="en-US" i="1">
                          <a:latin typeface="Cambria Math" panose="02040503050406030204" pitchFamily="18" charset="0"/>
                        </a:rPr>
                        <m:t>] 1.86</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−9</m:t>
                          </m:r>
                        </m:sup>
                      </m:sSup>
                      <m:r>
                        <a:rPr lang="en-US" i="1">
                          <a:latin typeface="Cambria Math" panose="02040503050406030204" pitchFamily="18" charset="0"/>
                        </a:rPr>
                        <m:t>×3.4818×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12</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1.38×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−29</m:t>
                              </m:r>
                            </m:sup>
                          </m:sSup>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r>
                            <a:rPr lang="en-US" i="1">
                              <a:latin typeface="Cambria Math" panose="02040503050406030204" pitchFamily="18" charset="0"/>
                            </a:rPr>
                            <m:t>×137.036</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r>
                            <a:rPr lang="en-US" i="1">
                              <a:latin typeface="Cambria Math" panose="02040503050406030204" pitchFamily="18" charset="0"/>
                            </a:rPr>
                            <m:t>×137.036</m:t>
                          </m:r>
                        </m:e>
                      </m:d>
                      <m:r>
                        <a:rPr lang="en-US" i="1">
                          <a:latin typeface="Cambria Math" panose="02040503050406030204" pitchFamily="18" charset="0"/>
                        </a:rPr>
                        <m:t>=</m:t>
                      </m:r>
                      <m:r>
                        <a:rPr lang="en-US" i="1">
                          <a:latin typeface="Cambria Math" panose="02040503050406030204" pitchFamily="18" charset="0"/>
                        </a:rPr>
                        <m:t>h</m:t>
                      </m:r>
                    </m:oMath>
                  </m:oMathPara>
                </a14:m>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Boltzmann constant Q where Q</a:t>
                </a:r>
                <a:r>
                  <a:rPr lang="en-US" baseline="30000" dirty="0">
                    <a:latin typeface="Cambria" panose="02040503050406030204" pitchFamily="18" charset="0"/>
                    <a:ea typeface="Cambria" panose="02040503050406030204" pitchFamily="18" charset="0"/>
                  </a:rPr>
                  <a:t>2 </a:t>
                </a:r>
                <a:r>
                  <a:rPr lang="en-US" dirty="0">
                    <a:latin typeface="Cambria" panose="02040503050406030204" pitchFamily="18" charset="0"/>
                    <a:ea typeface="Cambria" panose="02040503050406030204" pitchFamily="18" charset="0"/>
                  </a:rPr>
                  <a:t>= </a:t>
                </a:r>
                <a14:m>
                  <m:oMath xmlns:m="http://schemas.openxmlformats.org/officeDocument/2006/math">
                    <m:r>
                      <a:rPr lang="en-US" i="1">
                        <a:latin typeface="Cambria Math" panose="02040503050406030204" pitchFamily="18" charset="0"/>
                      </a:rPr>
                      <m:t>1.86</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−9</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1.38×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−29</m:t>
                            </m:r>
                          </m:sup>
                        </m:sSup>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r>
                          <a:rPr lang="en-US" i="1">
                            <a:latin typeface="Cambria Math" panose="02040503050406030204" pitchFamily="18" charset="0"/>
                          </a:rPr>
                          <m:t>×137.036</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r>
                          <a:rPr lang="en-US" i="1">
                            <a:latin typeface="Cambria Math" panose="02040503050406030204" pitchFamily="18" charset="0"/>
                          </a:rPr>
                          <m:t>×137.036</m:t>
                        </m:r>
                      </m:e>
                    </m:d>
                  </m:oMath>
                </a14:m>
                <a:endParaRPr lang="en-US" dirty="0">
                  <a:latin typeface="Cambria" panose="02040503050406030204" pitchFamily="18" charset="0"/>
                  <a:ea typeface="Cambria" panose="02040503050406030204" pitchFamily="18" charset="0"/>
                </a:endParaRPr>
              </a:p>
              <a:p>
                <a:endParaRPr lang="en-US" b="1" i="1" dirty="0"/>
              </a:p>
              <a:p>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𝐁</m:t>
                      </m:r>
                      <m:r>
                        <a:rPr lang="en-US" i="1">
                          <a:latin typeface="Cambria Math" panose="02040503050406030204" pitchFamily="18" charset="0"/>
                        </a:rPr>
                        <m:t>] 1.86×</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−9</m:t>
                          </m:r>
                        </m:sup>
                      </m:sSup>
                      <m:r>
                        <a:rPr lang="en-US" i="1">
                          <a:latin typeface="Cambria Math" panose="02040503050406030204" pitchFamily="18" charset="0"/>
                        </a:rPr>
                        <m:t>×25812.807×1.38×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−29</m:t>
                          </m:r>
                        </m:sup>
                      </m:sSup>
                      <m:r>
                        <a:rPr lang="en-US" i="1">
                          <a:latin typeface="Cambria Math" panose="02040503050406030204" pitchFamily="18" charset="0"/>
                        </a:rPr>
                        <m:t>=</m:t>
                      </m:r>
                      <m:r>
                        <a:rPr lang="en-US" i="1">
                          <a:latin typeface="Cambria Math" panose="02040503050406030204" pitchFamily="18" charset="0"/>
                        </a:rPr>
                        <m:t>h</m:t>
                      </m:r>
                    </m:oMath>
                  </m:oMathPara>
                </a14:m>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The product of the velocities in A and B is speed of light squared</a:t>
                </a:r>
              </a:p>
            </p:txBody>
          </p:sp>
        </mc:Choice>
        <mc:Fallback>
          <p:sp>
            <p:nvSpPr>
              <p:cNvPr id="11" name="TextBox 10">
                <a:extLst>
                  <a:ext uri="{FF2B5EF4-FFF2-40B4-BE49-F238E27FC236}">
                    <a16:creationId xmlns:a16="http://schemas.microsoft.com/office/drawing/2014/main" xmlns="" xmlns:a14="http://schemas.microsoft.com/office/drawing/2010/main" id="{669B26EA-DD69-4C47-8DEE-6A4AB8A7E06D}"/>
                  </a:ext>
                </a:extLst>
              </p:cNvPr>
              <p:cNvSpPr txBox="1">
                <a:spLocks noRot="1" noChangeAspect="1" noMove="1" noResize="1" noEditPoints="1" noAdjustHandles="1" noChangeArrowheads="1" noChangeShapeType="1" noTextEdit="1"/>
              </p:cNvSpPr>
              <p:nvPr/>
            </p:nvSpPr>
            <p:spPr>
              <a:xfrm>
                <a:off x="3324836" y="1673867"/>
                <a:ext cx="8226804" cy="3510256"/>
              </a:xfrm>
              <a:prstGeom prst="rect">
                <a:avLst/>
              </a:prstGeom>
              <a:blipFill>
                <a:blip r:embed="rId2" cstate="print"/>
                <a:stretch>
                  <a:fillRect l="-593" t="-121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6A4C86DC-B02D-42EA-970F-AE824DFC2C84}"/>
                  </a:ext>
                </a:extLst>
              </p:cNvPr>
              <p:cNvSpPr txBox="1"/>
              <p:nvPr/>
            </p:nvSpPr>
            <p:spPr>
              <a:xfrm>
                <a:off x="38239" y="2613387"/>
                <a:ext cx="2951947" cy="1631216"/>
              </a:xfrm>
              <a:prstGeom prst="rect">
                <a:avLst/>
              </a:prstGeom>
              <a:noFill/>
            </p:spPr>
            <p:txBody>
              <a:bodyPr wrap="square" rtlCol="0">
                <a:spAutoFit/>
              </a:bodyPr>
              <a:lstStyle/>
              <a:p>
                <a:pPr algn="ctr"/>
                <a:r>
                  <a:rPr lang="en-US" sz="2000" dirty="0">
                    <a:solidFill>
                      <a:schemeClr val="tx1"/>
                    </a:solidFill>
                    <a:latin typeface="Cambria" panose="02040503050406030204" pitchFamily="18" charset="0"/>
                    <a:ea typeface="Cambria" panose="02040503050406030204" pitchFamily="18" charset="0"/>
                  </a:rPr>
                  <a:t>Speed of Light</a:t>
                </a:r>
              </a:p>
              <a:p>
                <a:pPr algn="ctr"/>
                <a:r>
                  <a:rPr lang="en-US" sz="2000" dirty="0">
                    <a:solidFill>
                      <a:schemeClr val="tx1"/>
                    </a:solidFill>
                    <a:latin typeface="Cambria" panose="02040503050406030204" pitchFamily="18" charset="0"/>
                    <a:ea typeface="Cambria" panose="02040503050406030204" pitchFamily="18" charset="0"/>
                  </a:rPr>
                  <a:t>Squared is NOT </a:t>
                </a:r>
                <a14:m>
                  <m:oMath xmlns:m="http://schemas.openxmlformats.org/officeDocument/2006/math">
                    <m:r>
                      <m:rPr>
                        <m:sty m:val="p"/>
                      </m:rPr>
                      <a:rPr lang="en-US" sz="2000" i="0" dirty="0" smtClean="0">
                        <a:solidFill>
                          <a:schemeClr val="tx1"/>
                        </a:solidFill>
                        <a:latin typeface="Cambria Math" panose="02040503050406030204" pitchFamily="18" charset="0"/>
                        <a:ea typeface="Cambria" panose="02040503050406030204" pitchFamily="18" charset="0"/>
                      </a:rPr>
                      <m:t>c</m:t>
                    </m:r>
                    <m:r>
                      <a:rPr lang="en-US" sz="2000" i="0" dirty="0" smtClean="0">
                        <a:solidFill>
                          <a:schemeClr val="tx1"/>
                        </a:solidFill>
                        <a:latin typeface="Cambria Math" panose="02040503050406030204" pitchFamily="18" charset="0"/>
                        <a:ea typeface="Cambria" panose="02040503050406030204" pitchFamily="18" charset="0"/>
                      </a:rPr>
                      <m:t>×</m:t>
                    </m:r>
                    <m:r>
                      <m:rPr>
                        <m:sty m:val="p"/>
                      </m:rPr>
                      <a:rPr lang="en-US" sz="2000" i="0" dirty="0" smtClean="0">
                        <a:solidFill>
                          <a:schemeClr val="tx1"/>
                        </a:solidFill>
                        <a:latin typeface="Cambria Math" panose="02040503050406030204" pitchFamily="18" charset="0"/>
                        <a:ea typeface="Cambria" panose="02040503050406030204" pitchFamily="18" charset="0"/>
                      </a:rPr>
                      <m:t>c</m:t>
                    </m:r>
                  </m:oMath>
                </a14:m>
                <a:endParaRPr lang="en-US" sz="2000" dirty="0">
                  <a:solidFill>
                    <a:schemeClr val="tx1"/>
                  </a:solidFill>
                  <a:latin typeface="Cambria" panose="02040503050406030204" pitchFamily="18" charset="0"/>
                  <a:ea typeface="Cambria" panose="02040503050406030204" pitchFamily="18" charset="0"/>
                </a:endParaRPr>
              </a:p>
              <a:p>
                <a:pPr algn="ctr"/>
                <a:endParaRPr lang="en-US" sz="2000" dirty="0">
                  <a:solidFill>
                    <a:schemeClr val="tx1"/>
                  </a:solidFill>
                  <a:latin typeface="Cambria" panose="02040503050406030204" pitchFamily="18" charset="0"/>
                  <a:ea typeface="Cambria" panose="02040503050406030204" pitchFamily="18" charset="0"/>
                </a:endParaRPr>
              </a:p>
              <a:p>
                <a:pPr algn="ctr"/>
                <a:r>
                  <a:rPr lang="en-US" sz="2000" dirty="0">
                    <a:latin typeface="Cambria" panose="02040503050406030204" pitchFamily="18" charset="0"/>
                    <a:ea typeface="Cambria" panose="02040503050406030204" pitchFamily="18" charset="0"/>
                  </a:rPr>
                  <a:t>And is the emanation of Matter</a:t>
                </a:r>
                <a:endParaRPr lang="en-US" sz="2000" dirty="0">
                  <a:solidFill>
                    <a:schemeClr val="tx1"/>
                  </a:solidFill>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xmlns="" xmlns:a14="http://schemas.microsoft.com/office/drawing/2010/main" id="{6A4C86DC-B02D-42EA-970F-AE824DFC2C84}"/>
                  </a:ext>
                </a:extLst>
              </p:cNvPr>
              <p:cNvSpPr txBox="1">
                <a:spLocks noRot="1" noChangeAspect="1" noMove="1" noResize="1" noEditPoints="1" noAdjustHandles="1" noChangeArrowheads="1" noChangeShapeType="1" noTextEdit="1"/>
              </p:cNvSpPr>
              <p:nvPr/>
            </p:nvSpPr>
            <p:spPr>
              <a:xfrm>
                <a:off x="38239" y="2613387"/>
                <a:ext cx="2951947" cy="1631216"/>
              </a:xfrm>
              <a:prstGeom prst="rect">
                <a:avLst/>
              </a:prstGeom>
              <a:blipFill>
                <a:blip r:embed="rId3" cstate="print"/>
                <a:stretch>
                  <a:fillRect t="-2247" r="-412" b="-5993"/>
                </a:stretch>
              </a:blipFill>
            </p:spPr>
            <p:txBody>
              <a:bodyPr/>
              <a:lstStyle/>
              <a:p>
                <a:r>
                  <a:rPr lang="en-US">
                    <a:noFill/>
                  </a:rPr>
                  <a:t> </a:t>
                </a:r>
              </a:p>
            </p:txBody>
          </p:sp>
        </mc:Fallback>
      </mc:AlternateContent>
    </p:spTree>
    <p:extLst>
      <p:ext uri="{BB962C8B-B14F-4D97-AF65-F5344CB8AC3E}">
        <p14:creationId xmlns:p14="http://schemas.microsoft.com/office/powerpoint/2010/main" xmlns="" val="3582926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37</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3547"/>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6A4C86DC-B02D-42EA-970F-AE824DFC2C84}"/>
              </a:ext>
            </a:extLst>
          </p:cNvPr>
          <p:cNvSpPr txBox="1"/>
          <p:nvPr/>
        </p:nvSpPr>
        <p:spPr>
          <a:xfrm>
            <a:off x="76479" y="3013497"/>
            <a:ext cx="2951947" cy="1200329"/>
          </a:xfrm>
          <a:prstGeom prst="rect">
            <a:avLst/>
          </a:prstGeom>
          <a:noFill/>
        </p:spPr>
        <p:txBody>
          <a:bodyPr wrap="square" rtlCol="0">
            <a:spAutoFit/>
          </a:bodyPr>
          <a:lstStyle/>
          <a:p>
            <a:pPr algn="ctr"/>
            <a:r>
              <a:rPr lang="en-US" sz="2400" dirty="0">
                <a:solidFill>
                  <a:schemeClr val="tx1"/>
                </a:solidFill>
                <a:latin typeface="Cambria" panose="02040503050406030204" pitchFamily="18" charset="0"/>
                <a:ea typeface="Cambria" panose="02040503050406030204" pitchFamily="18" charset="0"/>
              </a:rPr>
              <a:t>Involution and Evolution</a:t>
            </a:r>
          </a:p>
          <a:p>
            <a:pPr algn="ctr"/>
            <a:endParaRPr lang="en-US" sz="2400" dirty="0">
              <a:solidFill>
                <a:schemeClr val="tx1"/>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xmlns="" id="{EB75D219-7C01-469C-A808-B4B2E70571D5}"/>
              </a:ext>
            </a:extLst>
          </p:cNvPr>
          <p:cNvGrpSpPr/>
          <p:nvPr/>
        </p:nvGrpSpPr>
        <p:grpSpPr>
          <a:xfrm>
            <a:off x="3545660" y="1172311"/>
            <a:ext cx="8226804" cy="5108065"/>
            <a:chOff x="3559728" y="1440759"/>
            <a:chExt cx="8226804" cy="5108065"/>
          </a:xfrm>
        </p:grpSpPr>
        <mc:AlternateContent xmlns:mc="http://schemas.openxmlformats.org/markup-compatibility/2006">
          <mc:Choice xmlns:a14="http://schemas.microsoft.com/office/drawing/2010/main" xmlns="" Requires="a14">
            <p:sp>
              <p:nvSpPr>
                <p:cNvPr id="11" name="TextBox 10">
                  <a:extLst>
                    <a:ext uri="{FF2B5EF4-FFF2-40B4-BE49-F238E27FC236}">
                      <a16:creationId xmlns:a16="http://schemas.microsoft.com/office/drawing/2014/main" id="{669B26EA-DD69-4C47-8DEE-6A4AB8A7E06D}"/>
                    </a:ext>
                  </a:extLst>
                </p:cNvPr>
                <p:cNvSpPr txBox="1"/>
                <p:nvPr/>
              </p:nvSpPr>
              <p:spPr>
                <a:xfrm>
                  <a:off x="3559728" y="1440759"/>
                  <a:ext cx="8226804" cy="51080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3.48</m:t>
                        </m:r>
                        <m:r>
                          <a:rPr lang="en-US" b="0" i="1" smtClean="0">
                            <a:latin typeface="Cambria Math" panose="02040503050406030204" pitchFamily="18" charset="0"/>
                          </a:rPr>
                          <m:t>1819</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12</m:t>
                            </m:r>
                          </m:sup>
                        </m:sSup>
                        <m:f>
                          <m:fPr>
                            <m:type m:val="lin"/>
                            <m:ctrlPr>
                              <a:rPr lang="en-US" i="1">
                                <a:latin typeface="Cambria Math" panose="02040503050406030204" pitchFamily="18" charset="0"/>
                              </a:rPr>
                            </m:ctrlPr>
                          </m:fPr>
                          <m:num>
                            <m:r>
                              <m:rPr>
                                <m:sty m:val="p"/>
                              </m:rPr>
                              <a:rPr lang="en-US">
                                <a:latin typeface="Cambria Math" panose="02040503050406030204" pitchFamily="18" charset="0"/>
                              </a:rPr>
                              <m:t>m</m:t>
                            </m:r>
                          </m:num>
                          <m:den>
                            <m:r>
                              <m:rPr>
                                <m:sty m:val="p"/>
                              </m:rPr>
                              <a:rPr lang="en-US">
                                <a:latin typeface="Cambria Math" panose="02040503050406030204" pitchFamily="18" charset="0"/>
                              </a:rPr>
                              <m:t>s</m:t>
                            </m:r>
                          </m:den>
                        </m:f>
                        <m:r>
                          <a:rPr lang="en-US" i="1">
                            <a:latin typeface="Cambria Math" panose="02040503050406030204" pitchFamily="18" charset="0"/>
                          </a:rPr>
                          <m:t>×</m:t>
                        </m:r>
                        <m:r>
                          <a:rPr lang="en-US" b="0" i="1" smtClean="0">
                            <a:latin typeface="Cambria Math" panose="02040503050406030204" pitchFamily="18" charset="0"/>
                          </a:rPr>
                          <m:t>(8.610225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25812.8076</m:t>
                        </m:r>
                        <m:f>
                          <m:fPr>
                            <m:type m:val="lin"/>
                            <m:ctrlPr>
                              <a:rPr lang="en-US" i="1">
                                <a:latin typeface="Cambria Math" panose="02040503050406030204" pitchFamily="18" charset="0"/>
                              </a:rPr>
                            </m:ctrlPr>
                          </m:fPr>
                          <m:num>
                            <m:r>
                              <m:rPr>
                                <m:sty m:val="p"/>
                              </m:rPr>
                              <a:rPr lang="en-US">
                                <a:latin typeface="Cambria Math" panose="02040503050406030204" pitchFamily="18" charset="0"/>
                              </a:rPr>
                              <m:t>m</m:t>
                            </m:r>
                          </m:num>
                          <m:den>
                            <m:r>
                              <m:rPr>
                                <m:sty m:val="p"/>
                              </m:rPr>
                              <a:rPr lang="en-US">
                                <a:latin typeface="Cambria Math" panose="02040503050406030204" pitchFamily="18" charset="0"/>
                              </a:rPr>
                              <m:t>s</m:t>
                            </m:r>
                          </m:den>
                        </m:f>
                      </m:oMath>
                    </m:oMathPara>
                  </a14:m>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Graviton</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   </m:t>
                            </m:r>
                            <m:r>
                              <a:rPr lang="en-US" b="0" i="1" smtClean="0">
                                <a:latin typeface="Cambria Math" panose="02040503050406030204" pitchFamily="18" charset="0"/>
                              </a:rPr>
                              <m:t>𝑄</m:t>
                            </m:r>
                          </m:e>
                          <m:sup>
                            <m:r>
                              <a:rPr lang="en-US" i="1">
                                <a:latin typeface="Cambria Math" panose="02040503050406030204" pitchFamily="18" charset="0"/>
                              </a:rPr>
                              <m:t>2</m:t>
                            </m:r>
                          </m:sup>
                        </m:sSup>
                        <m:r>
                          <a:rPr lang="en-US">
                            <a:latin typeface="Cambria Math" panose="02040503050406030204" pitchFamily="18" charset="0"/>
                          </a:rPr>
                          <m:t>=7.37</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−58</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25812.8076</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7</m:t>
                            </m:r>
                          </m:sup>
                        </m:sSup>
                      </m:oMath>
                    </m:oMathPara>
                  </a14:m>
                  <a:endParaRPr lang="en-US" dirty="0">
                    <a:latin typeface="Cambria" panose="02040503050406030204" pitchFamily="18" charset="0"/>
                    <a:ea typeface="Cambria" panose="02040503050406030204" pitchFamily="18" charset="0"/>
                  </a:endParaRPr>
                </a:p>
                <a:p>
                  <a:endParaRPr lang="en-US" b="0"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Aitheron</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r>
                              <a:rPr lang="en-US" b="0" i="1" smtClean="0">
                                <a:latin typeface="Cambria Math" panose="02040503050406030204" pitchFamily="18" charset="0"/>
                              </a:rPr>
                              <m:t>𝑒</m:t>
                            </m:r>
                          </m:e>
                          <m:sup>
                            <m:r>
                              <a:rPr lang="en-US" b="0" i="1" smtClean="0">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7.37</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−51</m:t>
                            </m:r>
                          </m:sup>
                        </m:sSup>
                        <m:r>
                          <a:rPr lang="en-US" b="0" i="1" smtClean="0">
                            <a:latin typeface="Cambria Math" panose="02040503050406030204" pitchFamily="18" charset="0"/>
                            <a:ea typeface="Cambria Math" panose="02040503050406030204" pitchFamily="18" charset="0"/>
                          </a:rPr>
                          <m:t>×  3.481819×</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7</m:t>
                            </m:r>
                          </m:sup>
                        </m:sSup>
                      </m:oMath>
                    </m:oMathPara>
                  </a14:m>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Matter</m:t>
                        </m:r>
                        <m:r>
                          <a:rPr lang="en-US"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h</m:t>
                        </m:r>
                        <m:r>
                          <a:rPr lang="en-US">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sym typeface="Wingdings 2" panose="05020102010507070707" pitchFamily="18" charset="2"/>
                              </a:rPr>
                              <m:t></m:t>
                            </m:r>
                          </m:sup>
                        </m:sSup>
                        <m:r>
                          <a:rPr lang="en-US" b="0" i="1" smtClean="0">
                            <a:latin typeface="Cambria Math" panose="02040503050406030204" pitchFamily="18" charset="0"/>
                            <a:sym typeface="Wingdings 2" panose="05020102010507070707" pitchFamily="18" charset="2"/>
                          </a:rPr>
                          <m:t>[</m:t>
                        </m:r>
                        <m:r>
                          <a:rPr lang="en-US" b="0" i="1" smtClean="0">
                            <a:latin typeface="Cambria Math" panose="02040503050406030204" pitchFamily="18" charset="0"/>
                            <a:sym typeface="Wingdings 2" panose="05020102010507070707" pitchFamily="18" charset="2"/>
                          </a:rPr>
                          <m:t>𝐴𝑖𝑡h𝑒𝑟𝑜𝑛</m:t>
                        </m:r>
                        <m:r>
                          <a:rPr lang="en-US" b="0" i="1" smtClean="0">
                            <a:latin typeface="Cambria Math" panose="02040503050406030204" pitchFamily="18" charset="0"/>
                            <a:sym typeface="Wingdings 2" panose="05020102010507070707" pitchFamily="18" charset="2"/>
                          </a:rPr>
                          <m:t>]× 25812.8076           ×3.481819×</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12</m:t>
                            </m:r>
                          </m:sup>
                        </m:sSup>
                      </m:oMath>
                    </m:oMathPara>
                  </a14:m>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 </a:t>
                  </a:r>
                </a:p>
                <a:p>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Ether</m:t>
                        </m:r>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h</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𝐺𝑟𝑎𝑣𝑖𝑡𝑜𝑛</m:t>
                        </m:r>
                        <m:r>
                          <a:rPr lang="en-US" b="0" i="1" smtClean="0">
                            <a:latin typeface="Cambria Math" panose="02040503050406030204" pitchFamily="18" charset="0"/>
                          </a:rPr>
                          <m:t>]×  3.481819×</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12</m:t>
                            </m:r>
                          </m:sup>
                        </m:sSup>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25812.8076×</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7</m:t>
                            </m:r>
                          </m:sup>
                        </m:sSup>
                      </m:oMath>
                    </m:oMathPara>
                  </a14:m>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Evolution</m:t>
                        </m:r>
                        <m:r>
                          <a:rPr lang="en-US" b="0" i="0" smtClean="0">
                            <a:latin typeface="Cambria Math" panose="02040503050406030204" pitchFamily="18" charset="0"/>
                          </a:rPr>
                          <m:t>:</m:t>
                        </m:r>
                        <m:r>
                          <m:rPr>
                            <m:sty m:val="p"/>
                          </m:rPr>
                          <a:rPr lang="en-US" b="0" i="0" smtClean="0">
                            <a:latin typeface="Cambria Math" panose="02040503050406030204" pitchFamily="18" charset="0"/>
                          </a:rPr>
                          <m:t>Matter</m:t>
                        </m:r>
                        <m:r>
                          <a:rPr lang="en-US" b="0" i="0" smtClean="0">
                            <a:latin typeface="Cambria Math" panose="02040503050406030204" pitchFamily="18" charset="0"/>
                          </a:rPr>
                          <m:t> </m:t>
                        </m:r>
                        <m:r>
                          <m:rPr>
                            <m:sty m:val="p"/>
                          </m:rPr>
                          <a:rPr lang="en-US" b="0" i="0" smtClean="0">
                            <a:latin typeface="Cambria Math" panose="02040503050406030204" pitchFamily="18" charset="0"/>
                          </a:rPr>
                          <m:t>emanates</m:t>
                        </m:r>
                        <m:r>
                          <a:rPr lang="en-US" b="0" i="0" smtClean="0">
                            <a:latin typeface="Cambria Math" panose="02040503050406030204" pitchFamily="18" charset="0"/>
                          </a:rPr>
                          <m:t> </m:t>
                        </m:r>
                        <m:r>
                          <m:rPr>
                            <m:sty m:val="p"/>
                          </m:rPr>
                          <a:rPr lang="en-US" b="0" i="0" smtClean="0">
                            <a:latin typeface="Cambria Math" panose="02040503050406030204" pitchFamily="18" charset="0"/>
                          </a:rPr>
                          <m:t>at</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 </m:t>
                        </m:r>
                        <m:r>
                          <m:rPr>
                            <m:sty m:val="p"/>
                          </m:rPr>
                          <a:rPr lang="en-US" b="0" i="0" smtClean="0">
                            <a:latin typeface="Cambria Math" panose="02040503050406030204" pitchFamily="18" charset="0"/>
                          </a:rPr>
                          <m:t>slowed</m:t>
                        </m:r>
                        <m:r>
                          <a:rPr lang="en-US" b="0" i="0" smtClean="0">
                            <a:latin typeface="Cambria Math" panose="02040503050406030204" pitchFamily="18" charset="0"/>
                          </a:rPr>
                          <m:t> </m:t>
                        </m:r>
                        <m:r>
                          <m:rPr>
                            <m:sty m:val="p"/>
                          </m:rPr>
                          <a:rPr lang="en-US" b="0" i="0" smtClean="0">
                            <a:latin typeface="Cambria Math" panose="02040503050406030204" pitchFamily="18" charset="0"/>
                          </a:rPr>
                          <m:t>speed</m:t>
                        </m:r>
                        <m:r>
                          <a:rPr lang="en-US" b="0" i="0" smtClean="0">
                            <a:latin typeface="Cambria Math" panose="02040503050406030204" pitchFamily="18" charset="0"/>
                          </a:rPr>
                          <m:t> </m:t>
                        </m:r>
                        <m:r>
                          <m:rPr>
                            <m:sty m:val="p"/>
                          </m:rPr>
                          <a:rPr lang="en-US" b="0" i="0" smtClean="0">
                            <a:latin typeface="Cambria Math" panose="02040503050406030204" pitchFamily="18" charset="0"/>
                          </a:rPr>
                          <m:t>limit</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25812.8076</m:t>
                        </m:r>
                        <m:f>
                          <m:fPr>
                            <m:type m:val="lin"/>
                            <m:ctrlPr>
                              <a:rPr lang="en-US" i="1">
                                <a:latin typeface="Cambria Math" panose="02040503050406030204" pitchFamily="18" charset="0"/>
                              </a:rPr>
                            </m:ctrlPr>
                          </m:fPr>
                          <m:num>
                            <m:r>
                              <m:rPr>
                                <m:sty m:val="p"/>
                              </m:rPr>
                              <a:rPr lang="en-US">
                                <a:latin typeface="Cambria Math" panose="02040503050406030204" pitchFamily="18" charset="0"/>
                              </a:rPr>
                              <m:t>m</m:t>
                            </m:r>
                          </m:num>
                          <m:den>
                            <m:r>
                              <m:rPr>
                                <m:sty m:val="p"/>
                              </m:rPr>
                              <a:rPr lang="en-US">
                                <a:latin typeface="Cambria Math" panose="02040503050406030204" pitchFamily="18" charset="0"/>
                              </a:rPr>
                              <m:t>s</m:t>
                            </m:r>
                          </m:den>
                        </m:f>
                      </m:oMath>
                    </m:oMathPara>
                  </a14:m>
                  <a:endParaRPr lang="en-US" dirty="0">
                    <a:latin typeface="Cambria" panose="02040503050406030204" pitchFamily="18" charset="0"/>
                    <a:ea typeface="Cambria" panose="02040503050406030204" pitchFamily="18" charset="0"/>
                  </a:endParaRPr>
                </a:p>
                <a:p>
                  <a:endParaRPr lang="en-US" b="0"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Involution</m:t>
                        </m:r>
                        <m:r>
                          <a:rPr lang="en-US" b="0" i="0" smtClean="0">
                            <a:latin typeface="Cambria Math" panose="02040503050406030204" pitchFamily="18" charset="0"/>
                          </a:rPr>
                          <m:t>:</m:t>
                        </m:r>
                        <m:r>
                          <m:rPr>
                            <m:sty m:val="p"/>
                          </m:rPr>
                          <a:rPr lang="en-US" b="0" i="0" smtClean="0">
                            <a:latin typeface="Cambria Math" panose="02040503050406030204" pitchFamily="18" charset="0"/>
                          </a:rPr>
                          <m:t>Ether</m:t>
                        </m:r>
                        <m:r>
                          <a:rPr lang="en-US" b="0" i="0" smtClean="0">
                            <a:latin typeface="Cambria Math" panose="02040503050406030204" pitchFamily="18" charset="0"/>
                          </a:rPr>
                          <m:t> </m:t>
                        </m:r>
                        <m:r>
                          <m:rPr>
                            <m:sty m:val="p"/>
                          </m:rPr>
                          <a:rPr lang="en-US" b="0" i="0" smtClean="0">
                            <a:latin typeface="Cambria Math" panose="02040503050406030204" pitchFamily="18" charset="0"/>
                          </a:rPr>
                          <m:t>mass</m:t>
                        </m:r>
                        <m:r>
                          <a:rPr lang="en-US" b="0" i="0" smtClean="0">
                            <a:latin typeface="Cambria Math" panose="02040503050406030204" pitchFamily="18" charset="0"/>
                          </a:rPr>
                          <m:t> </m:t>
                        </m:r>
                        <m:r>
                          <m:rPr>
                            <m:sty m:val="p"/>
                          </m:rPr>
                          <a:rPr lang="en-US" b="0" i="0" smtClean="0">
                            <a:latin typeface="Cambria Math" panose="02040503050406030204" pitchFamily="18" charset="0"/>
                          </a:rPr>
                          <m:t>at</m:t>
                        </m:r>
                        <m:r>
                          <a:rPr lang="en-US" b="0" i="0" smtClean="0">
                            <a:latin typeface="Cambria Math" panose="02040503050406030204" pitchFamily="18" charset="0"/>
                          </a:rPr>
                          <m:t> </m:t>
                        </m:r>
                        <m:r>
                          <m:rPr>
                            <m:sty m:val="p"/>
                          </m:rPr>
                          <a:rPr lang="en-US" b="0" i="0" smtClean="0">
                            <a:latin typeface="Cambria Math" panose="02040503050406030204" pitchFamily="18" charset="0"/>
                          </a:rPr>
                          <m:t>faster</m:t>
                        </m:r>
                        <m:r>
                          <a:rPr lang="en-US" b="0" i="0" smtClean="0">
                            <a:latin typeface="Cambria Math" panose="02040503050406030204" pitchFamily="18" charset="0"/>
                          </a:rPr>
                          <m:t> </m:t>
                        </m:r>
                        <m:r>
                          <m:rPr>
                            <m:sty m:val="p"/>
                          </m:rPr>
                          <a:rPr lang="en-US" b="0" i="0" smtClean="0">
                            <a:latin typeface="Cambria Math" panose="02040503050406030204" pitchFamily="18" charset="0"/>
                          </a:rPr>
                          <m:t>than</m:t>
                        </m:r>
                        <m:r>
                          <a:rPr lang="en-US" b="0" i="0" smtClean="0">
                            <a:latin typeface="Cambria Math" panose="02040503050406030204" pitchFamily="18" charset="0"/>
                          </a:rPr>
                          <m:t> </m:t>
                        </m:r>
                        <m:r>
                          <m:rPr>
                            <m:sty m:val="p"/>
                          </m:rPr>
                          <a:rPr lang="en-US" b="0" i="0" smtClean="0">
                            <a:latin typeface="Cambria Math" panose="02040503050406030204" pitchFamily="18" charset="0"/>
                          </a:rPr>
                          <m:t>light</m:t>
                        </m:r>
                        <m:r>
                          <a:rPr lang="en-US" b="0" i="0" smtClean="0">
                            <a:latin typeface="Cambria Math" panose="02040503050406030204" pitchFamily="18" charset="0"/>
                          </a:rPr>
                          <m:t> </m:t>
                        </m:r>
                        <m:r>
                          <m:rPr>
                            <m:sty m:val="p"/>
                          </m:rPr>
                          <a:rPr lang="en-US" b="0" i="0" smtClean="0">
                            <a:latin typeface="Cambria Math" panose="02040503050406030204" pitchFamily="18" charset="0"/>
                          </a:rPr>
                          <m:t>speed</m:t>
                        </m:r>
                        <m:r>
                          <a:rPr lang="en-US" b="0" i="0" smtClean="0">
                            <a:latin typeface="Cambria Math" panose="02040503050406030204" pitchFamily="18" charset="0"/>
                          </a:rPr>
                          <m:t> </m:t>
                        </m:r>
                        <m:r>
                          <m:rPr>
                            <m:sty m:val="p"/>
                          </m:rPr>
                          <a:rPr lang="en-US" b="0" i="0" smtClean="0">
                            <a:latin typeface="Cambria Math" panose="02040503050406030204" pitchFamily="18" charset="0"/>
                          </a:rPr>
                          <m:t>limit</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3.481819</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12</m:t>
                            </m:r>
                          </m:sup>
                        </m:sSup>
                        <m:f>
                          <m:fPr>
                            <m:type m:val="lin"/>
                            <m:ctrlPr>
                              <a:rPr lang="en-US" i="1">
                                <a:latin typeface="Cambria Math" panose="02040503050406030204" pitchFamily="18" charset="0"/>
                              </a:rPr>
                            </m:ctrlPr>
                          </m:fPr>
                          <m:num>
                            <m:r>
                              <m:rPr>
                                <m:sty m:val="p"/>
                              </m:rPr>
                              <a:rPr lang="en-US">
                                <a:latin typeface="Cambria Math" panose="02040503050406030204" pitchFamily="18" charset="0"/>
                              </a:rPr>
                              <m:t>m</m:t>
                            </m:r>
                          </m:num>
                          <m:den>
                            <m:r>
                              <m:rPr>
                                <m:sty m:val="p"/>
                              </m:rPr>
                              <a:rPr lang="en-US">
                                <a:latin typeface="Cambria Math" panose="02040503050406030204" pitchFamily="18" charset="0"/>
                              </a:rPr>
                              <m:t>s</m:t>
                            </m:r>
                          </m:den>
                        </m:f>
                      </m:oMath>
                    </m:oMathPara>
                  </a14:m>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 </a:t>
                  </a:r>
                </a:p>
              </p:txBody>
            </p:sp>
          </mc:Choice>
          <mc:Fallback>
            <p:sp>
              <p:nvSpPr>
                <p:cNvPr id="11" name="TextBox 10">
                  <a:extLst>
                    <a:ext uri="{FF2B5EF4-FFF2-40B4-BE49-F238E27FC236}">
                      <a16:creationId xmlns:a16="http://schemas.microsoft.com/office/drawing/2014/main" xmlns="" xmlns:a14="http://schemas.microsoft.com/office/drawing/2010/main" id="{669B26EA-DD69-4C47-8DEE-6A4AB8A7E06D}"/>
                    </a:ext>
                  </a:extLst>
                </p:cNvPr>
                <p:cNvSpPr txBox="1">
                  <a:spLocks noRot="1" noChangeAspect="1" noMove="1" noResize="1" noEditPoints="1" noAdjustHandles="1" noChangeArrowheads="1" noChangeShapeType="1" noTextEdit="1"/>
                </p:cNvSpPr>
                <p:nvPr/>
              </p:nvSpPr>
              <p:spPr>
                <a:xfrm>
                  <a:off x="3559728" y="1440759"/>
                  <a:ext cx="8226804" cy="5108065"/>
                </a:xfrm>
                <a:prstGeom prst="rect">
                  <a:avLst/>
                </a:prstGeom>
                <a:blipFill>
                  <a:blip r:embed="rId2" cstate="print"/>
                  <a:stretch>
                    <a:fillRect t="-8234" r="-890"/>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xmlns="" id="{037EA830-08E3-4C71-AEC2-F693B367C331}"/>
                </a:ext>
              </a:extLst>
            </p:cNvPr>
            <p:cNvSpPr/>
            <p:nvPr/>
          </p:nvSpPr>
          <p:spPr>
            <a:xfrm>
              <a:off x="6719582" y="3140667"/>
              <a:ext cx="1803633" cy="956345"/>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A6BE705-1FA1-4BED-ACE7-C63C3ED56C21}"/>
                </a:ext>
              </a:extLst>
            </p:cNvPr>
            <p:cNvSpPr/>
            <p:nvPr/>
          </p:nvSpPr>
          <p:spPr>
            <a:xfrm>
              <a:off x="6830036" y="1981879"/>
              <a:ext cx="1693179" cy="956345"/>
            </a:xfrm>
            <a:prstGeom prst="roundRect">
              <a:avLst/>
            </a:prstGeom>
            <a:noFill/>
            <a:ln>
              <a:solidFill>
                <a:srgbClr val="0016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9" name="Rectangle: Rounded Corners 8">
              <a:extLst>
                <a:ext uri="{FF2B5EF4-FFF2-40B4-BE49-F238E27FC236}">
                  <a16:creationId xmlns:a16="http://schemas.microsoft.com/office/drawing/2014/main" xmlns="" id="{E5253E2F-2F91-4539-AE6D-3A0D0B555B2F}"/>
                </a:ext>
              </a:extLst>
            </p:cNvPr>
            <p:cNvSpPr/>
            <p:nvPr/>
          </p:nvSpPr>
          <p:spPr>
            <a:xfrm>
              <a:off x="5745060" y="5255802"/>
              <a:ext cx="2169952" cy="528561"/>
            </a:xfrm>
            <a:prstGeom prst="roundRect">
              <a:avLst/>
            </a:prstGeom>
            <a:noFill/>
            <a:ln>
              <a:solidFill>
                <a:srgbClr val="0016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Coulombs Constant</a:t>
              </a:r>
            </a:p>
          </p:txBody>
        </p:sp>
        <p:sp>
          <p:nvSpPr>
            <p:cNvPr id="10" name="Rectangle: Rounded Corners 9">
              <a:extLst>
                <a:ext uri="{FF2B5EF4-FFF2-40B4-BE49-F238E27FC236}">
                  <a16:creationId xmlns:a16="http://schemas.microsoft.com/office/drawing/2014/main" xmlns="" id="{32F07F0A-EB42-4D93-A60B-7C4D4413CF9F}"/>
                </a:ext>
              </a:extLst>
            </p:cNvPr>
            <p:cNvSpPr/>
            <p:nvPr/>
          </p:nvSpPr>
          <p:spPr>
            <a:xfrm>
              <a:off x="8121941" y="5255801"/>
              <a:ext cx="1978403" cy="528561"/>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Speed of Light, c</a:t>
              </a:r>
              <a:r>
                <a:rPr lang="en-US" baseline="30000" dirty="0">
                  <a:solidFill>
                    <a:schemeClr val="tx1"/>
                  </a:solidFill>
                  <a:latin typeface="Cambria" panose="02040503050406030204" pitchFamily="18" charset="0"/>
                  <a:ea typeface="Cambria" panose="02040503050406030204" pitchFamily="18" charset="0"/>
                </a:rPr>
                <a:t>2</a:t>
              </a:r>
              <a:endParaRPr lang="en-US" dirty="0">
                <a:solidFill>
                  <a:schemeClr val="tx1"/>
                </a:solidFill>
                <a:latin typeface="Cambria" panose="02040503050406030204" pitchFamily="18" charset="0"/>
                <a:ea typeface="Cambria" panose="02040503050406030204" pitchFamily="18" charset="0"/>
              </a:endParaRPr>
            </a:p>
          </p:txBody>
        </p:sp>
      </p:grpSp>
      <p:sp>
        <p:nvSpPr>
          <p:cNvPr id="12" name="Rectangle: Rounded Corners 11">
            <a:extLst>
              <a:ext uri="{FF2B5EF4-FFF2-40B4-BE49-F238E27FC236}">
                <a16:creationId xmlns:a16="http://schemas.microsoft.com/office/drawing/2014/main" xmlns="" id="{34D58329-80EB-466F-A2F4-B8838835F397}"/>
              </a:ext>
            </a:extLst>
          </p:cNvPr>
          <p:cNvSpPr/>
          <p:nvPr/>
        </p:nvSpPr>
        <p:spPr>
          <a:xfrm>
            <a:off x="5991835" y="1172311"/>
            <a:ext cx="2053207" cy="383806"/>
          </a:xfrm>
          <a:prstGeom prst="roundRect">
            <a:avLst/>
          </a:prstGeom>
          <a:noFill/>
          <a:ln>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8594B305-A4CC-4E78-8B63-18A2A6D1FC91}"/>
              </a:ext>
            </a:extLst>
          </p:cNvPr>
          <p:cNvSpPr/>
          <p:nvPr/>
        </p:nvSpPr>
        <p:spPr>
          <a:xfrm>
            <a:off x="3674378" y="4987353"/>
            <a:ext cx="1863753" cy="528561"/>
          </a:xfrm>
          <a:prstGeom prst="roundRect">
            <a:avLst/>
          </a:prstGeom>
          <a:noFill/>
          <a:ln>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atin typeface="Cambria" panose="02040503050406030204" pitchFamily="18" charset="0"/>
                <a:ea typeface="Cambria" panose="02040503050406030204" pitchFamily="18" charset="0"/>
              </a:rPr>
              <a:t>Two Precessions</a:t>
            </a:r>
          </a:p>
        </p:txBody>
      </p:sp>
    </p:spTree>
    <p:extLst>
      <p:ext uri="{BB962C8B-B14F-4D97-AF65-F5344CB8AC3E}">
        <p14:creationId xmlns:p14="http://schemas.microsoft.com/office/powerpoint/2010/main" xmlns="" val="2621706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a:extLst>
                  <a:ext uri="{FF2B5EF4-FFF2-40B4-BE49-F238E27FC236}">
                    <a16:creationId xmlns:a16="http://schemas.microsoft.com/office/drawing/2014/main" id="{18E07989-D2EB-45C2-82FE-D764E25309D7}"/>
                  </a:ext>
                </a:extLst>
              </p:cNvPr>
              <p:cNvSpPr>
                <a:spLocks noGrp="1"/>
              </p:cNvSpPr>
              <p:nvPr>
                <p:ph type="title"/>
              </p:nvPr>
            </p:nvSpPr>
            <p:spPr>
              <a:xfrm>
                <a:off x="810066" y="297185"/>
                <a:ext cx="10050192" cy="1713699"/>
              </a:xfrm>
            </p:spPr>
            <p:txBody>
              <a:bodyPr>
                <a:normAutofit fontScale="90000"/>
              </a:bodyPr>
              <a:lstStyle/>
              <a:p>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r>
                  <a:rPr lang="en-US" sz="2700" b="1" dirty="0">
                    <a:latin typeface="Cambria" panose="02040503050406030204" pitchFamily="18" charset="0"/>
                    <a:ea typeface="Cambria" panose="02040503050406030204" pitchFamily="18" charset="0"/>
                  </a:rPr>
                  <a:t>The Birth of Elements</a:t>
                </a:r>
                <a:r>
                  <a:rPr lang="en-US" sz="2700" dirty="0">
                    <a:latin typeface="Cambria" panose="02040503050406030204" pitchFamily="18" charset="0"/>
                    <a:ea typeface="Cambria" panose="02040503050406030204" pitchFamily="18" charset="0"/>
                  </a:rPr>
                  <a:t>: </a:t>
                </a:r>
                <a:br>
                  <a:rPr lang="en-US" sz="2700" dirty="0">
                    <a:latin typeface="Cambria" panose="02040503050406030204" pitchFamily="18" charset="0"/>
                    <a:ea typeface="Cambria" panose="02040503050406030204" pitchFamily="18" charset="0"/>
                  </a:rPr>
                </a:br>
                <a:br>
                  <a:rPr lang="en-US"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From FTL [Pulsation] to Slowed Light speed [Rotation] by two precessions</a:t>
                </a:r>
                <a:br>
                  <a:rPr lang="en-US" sz="2700" dirty="0"/>
                </a:br>
                <a:br>
                  <a:rPr lang="en-US" sz="2700" dirty="0"/>
                </a:br>
                <a14:m>
                  <m:oMathPara xmlns:m="http://schemas.openxmlformats.org/officeDocument/2006/math">
                    <m:oMathParaPr>
                      <m:jc m:val="centerGroup"/>
                    </m:oMathParaPr>
                    <m:oMath xmlns:m="http://schemas.openxmlformats.org/officeDocument/2006/math">
                      <m:r>
                        <a:rPr lang="en-US" sz="2700" i="1">
                          <a:latin typeface="Cambria Math" panose="02040503050406030204" pitchFamily="18" charset="0"/>
                        </a:rPr>
                        <m:t>3.481819×</m:t>
                      </m:r>
                      <m:sSup>
                        <m:sSupPr>
                          <m:ctrlPr>
                            <a:rPr lang="en-US" sz="2700" i="1">
                              <a:latin typeface="Cambria Math" panose="02040503050406030204" pitchFamily="18" charset="0"/>
                            </a:rPr>
                          </m:ctrlPr>
                        </m:sSupPr>
                        <m:e>
                          <m:r>
                            <a:rPr lang="en-US" sz="2700" i="1">
                              <a:latin typeface="Cambria Math" panose="02040503050406030204" pitchFamily="18" charset="0"/>
                            </a:rPr>
                            <m:t>10</m:t>
                          </m:r>
                        </m:e>
                        <m:sup>
                          <m:r>
                            <a:rPr lang="en-US" sz="2700" i="1">
                              <a:latin typeface="Cambria Math" panose="02040503050406030204" pitchFamily="18" charset="0"/>
                            </a:rPr>
                            <m:t>12</m:t>
                          </m:r>
                        </m:sup>
                      </m:sSup>
                      <m:f>
                        <m:fPr>
                          <m:type m:val="lin"/>
                          <m:ctrlPr>
                            <a:rPr lang="en-US" sz="2700" i="1">
                              <a:latin typeface="Cambria Math" panose="02040503050406030204" pitchFamily="18" charset="0"/>
                            </a:rPr>
                          </m:ctrlPr>
                        </m:fPr>
                        <m:num>
                          <m:r>
                            <m:rPr>
                              <m:sty m:val="p"/>
                            </m:rPr>
                            <a:rPr lang="en-US" sz="2700">
                              <a:latin typeface="Cambria Math" panose="02040503050406030204" pitchFamily="18" charset="0"/>
                            </a:rPr>
                            <m:t>m</m:t>
                          </m:r>
                        </m:num>
                        <m:den>
                          <m:r>
                            <m:rPr>
                              <m:sty m:val="p"/>
                            </m:rPr>
                            <a:rPr lang="en-US" sz="2700">
                              <a:latin typeface="Cambria Math" panose="02040503050406030204" pitchFamily="18" charset="0"/>
                            </a:rPr>
                            <m:t>s</m:t>
                          </m:r>
                        </m:den>
                      </m:f>
                      <m:r>
                        <a:rPr lang="en-US" sz="2700" i="1">
                          <a:latin typeface="Cambria Math" panose="02040503050406030204" pitchFamily="18" charset="0"/>
                        </a:rPr>
                        <m:t>×</m:t>
                      </m:r>
                      <m:r>
                        <a:rPr lang="en-US" sz="2700" i="1">
                          <a:latin typeface="Cambria Math" panose="02040503050406030204" pitchFamily="18" charset="0"/>
                        </a:rPr>
                        <m:t>(8.610225</m:t>
                      </m:r>
                      <m:r>
                        <a:rPr lang="en-US" sz="2700" i="1">
                          <a:latin typeface="Cambria Math" panose="02040503050406030204" pitchFamily="18" charset="0"/>
                          <a:ea typeface="Cambria Math" panose="02040503050406030204" pitchFamily="18" charset="0"/>
                        </a:rPr>
                        <m:t>×</m:t>
                      </m:r>
                      <m:sSup>
                        <m:sSupPr>
                          <m:ctrlPr>
                            <a:rPr lang="en-US" sz="2700" i="1">
                              <a:latin typeface="Cambria Math" panose="02040503050406030204" pitchFamily="18" charset="0"/>
                              <a:ea typeface="Cambria Math" panose="02040503050406030204" pitchFamily="18" charset="0"/>
                            </a:rPr>
                          </m:ctrlPr>
                        </m:sSupPr>
                        <m:e>
                          <m:r>
                            <a:rPr lang="en-US" sz="2700" i="1">
                              <a:latin typeface="Cambria Math" panose="02040503050406030204" pitchFamily="18" charset="0"/>
                              <a:ea typeface="Cambria Math" panose="02040503050406030204" pitchFamily="18" charset="0"/>
                            </a:rPr>
                            <m:t>10</m:t>
                          </m:r>
                        </m:e>
                        <m:sup>
                          <m:r>
                            <a:rPr lang="en-US" sz="2700" i="1">
                              <a:latin typeface="Cambria Math" panose="02040503050406030204" pitchFamily="18" charset="0"/>
                              <a:ea typeface="Cambria Math" panose="02040503050406030204" pitchFamily="18" charset="0"/>
                            </a:rPr>
                            <m:t>−5</m:t>
                          </m:r>
                        </m:sup>
                      </m:sSup>
                      <m:sSup>
                        <m:sSupPr>
                          <m:ctrlPr>
                            <a:rPr lang="en-US" sz="2700" i="1">
                              <a:latin typeface="Cambria Math" panose="02040503050406030204" pitchFamily="18" charset="0"/>
                              <a:ea typeface="Cambria Math" panose="02040503050406030204" pitchFamily="18" charset="0"/>
                            </a:rPr>
                          </m:ctrlPr>
                        </m:sSupPr>
                        <m:e>
                          <m:r>
                            <a:rPr lang="en-US" sz="2700" i="1">
                              <a:latin typeface="Cambria Math" panose="02040503050406030204" pitchFamily="18" charset="0"/>
                              <a:ea typeface="Cambria Math" panose="02040503050406030204" pitchFamily="18" charset="0"/>
                            </a:rPr>
                            <m:t>)</m:t>
                          </m:r>
                        </m:e>
                        <m:sup>
                          <m:r>
                            <a:rPr lang="en-US" sz="2700" i="1">
                              <a:latin typeface="Cambria Math" panose="02040503050406030204" pitchFamily="18" charset="0"/>
                              <a:ea typeface="Cambria Math" panose="02040503050406030204" pitchFamily="18" charset="0"/>
                            </a:rPr>
                            <m:t>2</m:t>
                          </m:r>
                        </m:sup>
                      </m:sSup>
                      <m:r>
                        <a:rPr lang="en-US" sz="2700" i="1">
                          <a:latin typeface="Cambria Math" panose="02040503050406030204" pitchFamily="18" charset="0"/>
                          <a:ea typeface="Cambria Math" panose="02040503050406030204" pitchFamily="18" charset="0"/>
                        </a:rPr>
                        <m:t>=</m:t>
                      </m:r>
                      <m:r>
                        <a:rPr lang="en-US" sz="2700" i="1">
                          <a:latin typeface="Cambria Math" panose="02040503050406030204" pitchFamily="18" charset="0"/>
                        </a:rPr>
                        <m:t>25812.8076</m:t>
                      </m:r>
                      <m:f>
                        <m:fPr>
                          <m:type m:val="lin"/>
                          <m:ctrlPr>
                            <a:rPr lang="en-US" sz="2700" i="1">
                              <a:latin typeface="Cambria Math" panose="02040503050406030204" pitchFamily="18" charset="0"/>
                            </a:rPr>
                          </m:ctrlPr>
                        </m:fPr>
                        <m:num>
                          <m:r>
                            <m:rPr>
                              <m:sty m:val="p"/>
                            </m:rPr>
                            <a:rPr lang="en-US" sz="2700">
                              <a:latin typeface="Cambria Math" panose="02040503050406030204" pitchFamily="18" charset="0"/>
                            </a:rPr>
                            <m:t>m</m:t>
                          </m:r>
                        </m:num>
                        <m:den>
                          <m:r>
                            <m:rPr>
                              <m:sty m:val="p"/>
                            </m:rPr>
                            <a:rPr lang="en-US" sz="2700">
                              <a:latin typeface="Cambria Math" panose="02040503050406030204" pitchFamily="18" charset="0"/>
                            </a:rPr>
                            <m:t>s</m:t>
                          </m:r>
                        </m:den>
                      </m:f>
                    </m:oMath>
                  </m:oMathPara>
                </a14:m>
                <a:br>
                  <a:rPr lang="en-US" sz="2700" dirty="0"/>
                </a:br>
                <a:br>
                  <a:rPr lang="en-US" sz="2700" dirty="0"/>
                </a:br>
                <a:br>
                  <a:rPr lang="en-US" sz="2700" dirty="0"/>
                </a:br>
                <a:r>
                  <a:rPr lang="en-US" sz="2700" dirty="0"/>
                  <a:t>Black Hole</a:t>
                </a:r>
                <a:br>
                  <a:rPr lang="en-US" sz="2700" dirty="0"/>
                </a:br>
                <a:br>
                  <a:rPr lang="en-US" sz="2700" dirty="0"/>
                </a:br>
                <a:br>
                  <a:rPr lang="en-US" sz="2700" dirty="0"/>
                </a:br>
                <a:br>
                  <a:rPr lang="en-US" sz="2700" dirty="0"/>
                </a:br>
                <a:r>
                  <a:rPr lang="en-US" sz="2700" dirty="0"/>
                  <a:t>									186-Ether</a:t>
                </a:r>
                <a:br>
                  <a:rPr lang="en-US" sz="2700" dirty="0"/>
                </a:br>
                <a:r>
                  <a:rPr lang="en-US" sz="2700" dirty="0"/>
                  <a:t>Toroid								 </a:t>
                </a:r>
                <a:br>
                  <a:rPr lang="en-US" sz="2700" dirty="0"/>
                </a:br>
                <a:br>
                  <a:rPr lang="en-US" sz="2700" dirty="0"/>
                </a:br>
                <a:br>
                  <a:rPr lang="en-US" sz="2700" dirty="0"/>
                </a:br>
                <a:r>
                  <a:rPr lang="en-US" sz="2700" dirty="0"/>
                  <a:t>									    Twin 										Gravitons</a:t>
                </a:r>
                <a:br>
                  <a:rPr lang="en-US" sz="2700" dirty="0"/>
                </a:br>
                <a:r>
                  <a:rPr lang="en-US" sz="2700" dirty="0"/>
                  <a:t>                                             </a:t>
                </a:r>
                <a:br>
                  <a:rPr lang="en-US" dirty="0">
                    <a:latin typeface="Cambria" panose="02040503050406030204" pitchFamily="18" charset="0"/>
                    <a:ea typeface="Cambria" panose="02040503050406030204" pitchFamily="18" charset="0"/>
                  </a:rPr>
                </a:br>
                <a:endParaRPr lang="en-US" dirty="0"/>
              </a:p>
            </p:txBody>
          </p:sp>
        </mc:Choice>
        <mc:Fallback>
          <p:sp>
            <p:nvSpPr>
              <p:cNvPr id="2" name="Title 1">
                <a:extLst>
                  <a:ext uri="{FF2B5EF4-FFF2-40B4-BE49-F238E27FC236}">
                    <a16:creationId xmlns:a16="http://schemas.microsoft.com/office/drawing/2014/main" xmlns="" id="{18E07989-D2EB-45C2-82FE-D764E25309D7}"/>
                  </a:ext>
                </a:extLst>
              </p:cNvPr>
              <p:cNvSpPr>
                <a:spLocks noGrp="1" noRot="1" noChangeAspect="1" noMove="1" noResize="1" noEditPoints="1" noAdjustHandles="1" noChangeArrowheads="1" noChangeShapeType="1" noTextEdit="1"/>
              </p:cNvSpPr>
              <p:nvPr>
                <p:ph type="title"/>
              </p:nvPr>
            </p:nvSpPr>
            <p:spPr>
              <a:xfrm>
                <a:off x="810066" y="297185"/>
                <a:ext cx="10050192" cy="1713699"/>
              </a:xfrm>
              <a:blipFill>
                <a:blip r:embed="rId2" cstate="print"/>
                <a:stretch>
                  <a:fillRect l="-970" t="-1068" b="-2441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CB45F340-D395-489A-963A-1C149830A75F}"/>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rPr>
              <a:pPr/>
              <a:t>38</a:t>
            </a:fld>
            <a:endParaRPr lang="en-US" b="1" dirty="0">
              <a:solidFill>
                <a:schemeClr val="tx1"/>
              </a:solidFill>
            </a:endParaRPr>
          </a:p>
        </p:txBody>
      </p:sp>
      <p:pic>
        <p:nvPicPr>
          <p:cNvPr id="5" name="Picture 5" descr="See the source image">
            <a:extLst>
              <a:ext uri="{FF2B5EF4-FFF2-40B4-BE49-F238E27FC236}">
                <a16:creationId xmlns:a16="http://schemas.microsoft.com/office/drawing/2014/main" xmlns="" id="{9EAEA268-169C-42A9-A492-17F43C706C9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6854" y="2369742"/>
            <a:ext cx="6542523" cy="43513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tar: 16 Points 5">
            <a:extLst>
              <a:ext uri="{FF2B5EF4-FFF2-40B4-BE49-F238E27FC236}">
                <a16:creationId xmlns:a16="http://schemas.microsoft.com/office/drawing/2014/main" xmlns="" id="{6F306A6C-36D4-4442-B534-63ECADAE40E4}"/>
              </a:ext>
            </a:extLst>
          </p:cNvPr>
          <p:cNvSpPr/>
          <p:nvPr/>
        </p:nvSpPr>
        <p:spPr>
          <a:xfrm>
            <a:off x="6486683" y="4545411"/>
            <a:ext cx="348175" cy="404447"/>
          </a:xfrm>
          <a:prstGeom prst="star16">
            <a:avLst>
              <a:gd name="adj" fmla="val 37500"/>
            </a:avLst>
          </a:prstGeom>
          <a:solidFill>
            <a:schemeClr val="tx1"/>
          </a:solidFill>
          <a:effectLst>
            <a:glow rad="228600">
              <a:schemeClr val="accent1">
                <a:satMod val="175000"/>
                <a:alpha val="40000"/>
              </a:schemeClr>
            </a:glow>
            <a:innerShdw blurRad="63500" dist="50800" dir="27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xmlns="" id="{652F3DE2-B322-40D6-8EAD-475E021D3361}"/>
              </a:ext>
            </a:extLst>
          </p:cNvPr>
          <p:cNvCxnSpPr>
            <a:cxnSpLocks/>
          </p:cNvCxnSpPr>
          <p:nvPr/>
        </p:nvCxnSpPr>
        <p:spPr>
          <a:xfrm>
            <a:off x="7289849" y="5425650"/>
            <a:ext cx="21042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xmlns="" id="{9B5DCF1C-1077-4E4D-ACF9-217A0E01651B}"/>
              </a:ext>
            </a:extLst>
          </p:cNvPr>
          <p:cNvCxnSpPr>
            <a:cxnSpLocks/>
          </p:cNvCxnSpPr>
          <p:nvPr/>
        </p:nvCxnSpPr>
        <p:spPr>
          <a:xfrm>
            <a:off x="7151150" y="5551183"/>
            <a:ext cx="1799199" cy="905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xmlns="" id="{C782686B-3234-43A9-A448-A18CF8F97B11}"/>
              </a:ext>
            </a:extLst>
          </p:cNvPr>
          <p:cNvCxnSpPr>
            <a:cxnSpLocks/>
          </p:cNvCxnSpPr>
          <p:nvPr/>
        </p:nvCxnSpPr>
        <p:spPr>
          <a:xfrm flipV="1">
            <a:off x="7865158" y="4144348"/>
            <a:ext cx="1246163" cy="22529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xmlns="" id="{3EFEBD40-4CAB-43C7-AB3E-1BA1EF67536B}"/>
              </a:ext>
            </a:extLst>
          </p:cNvPr>
          <p:cNvCxnSpPr>
            <a:cxnSpLocks/>
          </p:cNvCxnSpPr>
          <p:nvPr/>
        </p:nvCxnSpPr>
        <p:spPr>
          <a:xfrm flipH="1" flipV="1">
            <a:off x="1940296" y="3006809"/>
            <a:ext cx="2386547" cy="171369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Star: 16 Points 26">
            <a:extLst>
              <a:ext uri="{FF2B5EF4-FFF2-40B4-BE49-F238E27FC236}">
                <a16:creationId xmlns:a16="http://schemas.microsoft.com/office/drawing/2014/main" xmlns="" id="{58D4739E-7D0F-467A-AE69-2DCF2EA8BD8D}"/>
              </a:ext>
            </a:extLst>
          </p:cNvPr>
          <p:cNvSpPr/>
          <p:nvPr/>
        </p:nvSpPr>
        <p:spPr>
          <a:xfrm>
            <a:off x="4037427" y="4483694"/>
            <a:ext cx="488877" cy="404447"/>
          </a:xfrm>
          <a:prstGeom prst="star16">
            <a:avLst>
              <a:gd name="adj" fmla="val 37500"/>
            </a:avLst>
          </a:prstGeom>
          <a:solidFill>
            <a:schemeClr val="tx1"/>
          </a:solidFill>
          <a:effectLst>
            <a:glow rad="228600">
              <a:schemeClr val="accent1">
                <a:satMod val="175000"/>
                <a:alpha val="40000"/>
              </a:schemeClr>
            </a:glow>
            <a:innerShdw blurRad="63500" dist="50800" dir="27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xmlns="" id="{4657AC2F-A710-4A43-A343-957EE813CE10}"/>
              </a:ext>
            </a:extLst>
          </p:cNvPr>
          <p:cNvCxnSpPr>
            <a:cxnSpLocks/>
          </p:cNvCxnSpPr>
          <p:nvPr/>
        </p:nvCxnSpPr>
        <p:spPr>
          <a:xfrm flipH="1" flipV="1">
            <a:off x="1148956" y="4745664"/>
            <a:ext cx="1582679" cy="63500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
            <a:extLst>
              <a:ext uri="{FF2B5EF4-FFF2-40B4-BE49-F238E27FC236}">
                <a16:creationId xmlns:a16="http://schemas.microsoft.com/office/drawing/2014/main" xmlns="" id="{EBD87E8C-B32E-40EC-9121-29B3D528086A}"/>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Tree>
    <p:extLst>
      <p:ext uri="{BB962C8B-B14F-4D97-AF65-F5344CB8AC3E}">
        <p14:creationId xmlns:p14="http://schemas.microsoft.com/office/powerpoint/2010/main" xmlns="" val="4091510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AEBF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873C2A-789C-4A4E-A9B8-EB22968C3777}"/>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39</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3A1E851C-802D-4833-97B0-C162AD5024D6}"/>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TextBox 5">
            <a:extLst>
              <a:ext uri="{FF2B5EF4-FFF2-40B4-BE49-F238E27FC236}">
                <a16:creationId xmlns:a16="http://schemas.microsoft.com/office/drawing/2014/main" xmlns="" id="{4A36B2D9-4343-4AD8-9E9A-9468A88F23A9}"/>
              </a:ext>
            </a:extLst>
          </p:cNvPr>
          <p:cNvSpPr txBox="1"/>
          <p:nvPr/>
        </p:nvSpPr>
        <p:spPr>
          <a:xfrm>
            <a:off x="4445515" y="2967335"/>
            <a:ext cx="3829766" cy="923330"/>
          </a:xfrm>
          <a:prstGeom prst="rect">
            <a:avLst/>
          </a:prstGeom>
          <a:noFill/>
        </p:spPr>
        <p:txBody>
          <a:bodyPr wrap="none" rtlCol="0">
            <a:spAutoFit/>
          </a:bodyPr>
          <a:lstStyle/>
          <a:p>
            <a:r>
              <a:rPr lang="en-US" sz="5400" dirty="0">
                <a:latin typeface="Cambria" panose="02040503050406030204" pitchFamily="18" charset="0"/>
                <a:ea typeface="Cambria" panose="02040503050406030204" pitchFamily="18" charset="0"/>
              </a:rPr>
              <a:t>THANK YOU</a:t>
            </a:r>
          </a:p>
        </p:txBody>
      </p:sp>
      <p:sp>
        <p:nvSpPr>
          <p:cNvPr id="7" name="Rectangle 6">
            <a:extLst>
              <a:ext uri="{FF2B5EF4-FFF2-40B4-BE49-F238E27FC236}">
                <a16:creationId xmlns:a16="http://schemas.microsoft.com/office/drawing/2014/main" xmlns="" id="{7E65ACAA-6049-437B-A1D0-2DED50D5A764}"/>
              </a:ext>
            </a:extLst>
          </p:cNvPr>
          <p:cNvSpPr/>
          <p:nvPr/>
        </p:nvSpPr>
        <p:spPr>
          <a:xfrm>
            <a:off x="623281" y="493727"/>
            <a:ext cx="10945438" cy="58705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7341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4</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9842"/>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0" y="3013501"/>
            <a:ext cx="3028426" cy="892552"/>
          </a:xfrm>
          <a:prstGeom prst="rect">
            <a:avLst/>
          </a:prstGeom>
          <a:noFill/>
        </p:spPr>
        <p:txBody>
          <a:bodyPr wrap="square" rtlCol="0">
            <a:spAutoFit/>
          </a:bodyPr>
          <a:lstStyle/>
          <a:p>
            <a:pPr algn="ctr"/>
            <a:r>
              <a:rPr lang="en-US" sz="2600" dirty="0">
                <a:latin typeface="Cambria" panose="02040503050406030204" pitchFamily="18" charset="0"/>
                <a:ea typeface="Cambria" panose="02040503050406030204" pitchFamily="18" charset="0"/>
              </a:rPr>
              <a:t>Ether Mass and Radial Length</a:t>
            </a:r>
          </a:p>
        </p:txBody>
      </p:sp>
      <mc:AlternateContent xmlns:mc="http://schemas.openxmlformats.org/markup-compatibility/2006">
        <mc:Choice xmlns:a14="http://schemas.microsoft.com/office/drawing/2010/main" xmlns="" Requires="a14">
          <p:sp>
            <p:nvSpPr>
              <p:cNvPr id="8" name="TextBox 7">
                <a:extLst>
                  <a:ext uri="{FF2B5EF4-FFF2-40B4-BE49-F238E27FC236}">
                    <a16:creationId xmlns:a16="http://schemas.microsoft.com/office/drawing/2014/main" id="{2D5D09BC-5C33-4602-802F-F7992FE35B1A}"/>
                  </a:ext>
                </a:extLst>
              </p:cNvPr>
              <p:cNvSpPr txBox="1"/>
              <p:nvPr/>
            </p:nvSpPr>
            <p:spPr>
              <a:xfrm>
                <a:off x="3525869" y="2980672"/>
                <a:ext cx="6348276" cy="8966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𝐺</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𝐵</m:t>
                          </m:r>
                        </m:num>
                        <m:den>
                          <m:r>
                            <a:rPr lang="en-US" sz="2400" i="1">
                              <a:latin typeface="Cambria Math" panose="02040503050406030204" pitchFamily="18" charset="0"/>
                            </a:rPr>
                            <m:t>℘</m:t>
                          </m:r>
                        </m:den>
                      </m:f>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𝑐</m:t>
                          </m:r>
                        </m:e>
                        <m:sup>
                          <m:r>
                            <a:rPr lang="en-US" sz="2400" i="1">
                              <a:latin typeface="Cambria Math" panose="02040503050406030204" pitchFamily="18" charset="0"/>
                            </a:rPr>
                            <m:t>2</m:t>
                          </m:r>
                        </m:sup>
                      </m:sSup>
                      <m:r>
                        <a:rPr lang="en-US" sz="2400" i="1">
                          <a:latin typeface="Cambria Math" panose="02040503050406030204" pitchFamily="18" charset="0"/>
                        </a:rPr>
                        <m:t> </m:t>
                      </m:r>
                      <m:r>
                        <a:rPr lang="en-US" sz="2400" i="1">
                          <a:latin typeface="Cambria Math" panose="02040503050406030204" pitchFamily="18" charset="0"/>
                        </a:rPr>
                        <m:t>𝑜𝑟</m:t>
                      </m:r>
                      <m:r>
                        <a:rPr lang="en-US" sz="2400" i="1">
                          <a:latin typeface="Cambria Math" panose="02040503050406030204" pitchFamily="18" charset="0"/>
                        </a:rPr>
                        <m:t> </m:t>
                      </m:r>
                      <m:r>
                        <a:rPr lang="en-US" sz="2400" i="1">
                          <a:latin typeface="Cambria Math" panose="02040503050406030204" pitchFamily="18" charset="0"/>
                        </a:rPr>
                        <m:t>𝐺</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1.380668031×</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−36</m:t>
                              </m:r>
                            </m:sup>
                          </m:sSup>
                        </m:num>
                        <m:den>
                          <m:r>
                            <m:rPr>
                              <m:nor/>
                            </m:rPr>
                            <a:rPr lang="en-US" sz="2400"/>
                            <m:t>1.859222909</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−9</m:t>
                              </m:r>
                            </m:sup>
                          </m:sSup>
                        </m:den>
                      </m:f>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𝑐</m:t>
                          </m:r>
                        </m:e>
                        <m:sup>
                          <m:r>
                            <a:rPr lang="en-US" sz="2400" i="1">
                              <a:latin typeface="Cambria Math" panose="02040503050406030204" pitchFamily="18" charset="0"/>
                            </a:rPr>
                            <m:t>2</m:t>
                          </m:r>
                        </m:sup>
                      </m:sSup>
                    </m:oMath>
                  </m:oMathPara>
                </a14:m>
                <a:endParaRPr lang="en-US" sz="2400" dirty="0"/>
              </a:p>
            </p:txBody>
          </p:sp>
        </mc:Choice>
        <mc:Fallback>
          <p:sp>
            <p:nvSpPr>
              <p:cNvPr id="8" name="TextBox 7">
                <a:extLst>
                  <a:ext uri="{FF2B5EF4-FFF2-40B4-BE49-F238E27FC236}">
                    <a16:creationId xmlns:a16="http://schemas.microsoft.com/office/drawing/2014/main" xmlns="" xmlns:a14="http://schemas.microsoft.com/office/drawing/2010/main" id="{2D5D09BC-5C33-4602-802F-F7992FE35B1A}"/>
                  </a:ext>
                </a:extLst>
              </p:cNvPr>
              <p:cNvSpPr txBox="1">
                <a:spLocks noRot="1" noChangeAspect="1" noMove="1" noResize="1" noEditPoints="1" noAdjustHandles="1" noChangeArrowheads="1" noChangeShapeType="1" noTextEdit="1"/>
              </p:cNvSpPr>
              <p:nvPr/>
            </p:nvSpPr>
            <p:spPr>
              <a:xfrm>
                <a:off x="3525869" y="2980672"/>
                <a:ext cx="6348276" cy="896656"/>
              </a:xfrm>
              <a:prstGeom prst="rect">
                <a:avLst/>
              </a:prstGeom>
              <a:blipFill>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 name="Rectangle 1">
                <a:extLst>
                  <a:ext uri="{FF2B5EF4-FFF2-40B4-BE49-F238E27FC236}">
                    <a16:creationId xmlns:a16="http://schemas.microsoft.com/office/drawing/2014/main" id="{9E28A881-2A56-4428-AA23-CB2F14945374}"/>
                  </a:ext>
                </a:extLst>
              </p:cNvPr>
              <p:cNvSpPr/>
              <p:nvPr/>
            </p:nvSpPr>
            <p:spPr>
              <a:xfrm>
                <a:off x="4290277" y="4344264"/>
                <a:ext cx="558386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r>
                        <a:rPr lang="en-US" sz="2000" i="1">
                          <a:latin typeface="Cambria Math" panose="02040503050406030204" pitchFamily="18" charset="0"/>
                        </a:rPr>
                        <m:t>=3.481819×</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12</m:t>
                          </m:r>
                        </m:sup>
                      </m:sSup>
                      <m:f>
                        <m:fPr>
                          <m:type m:val="lin"/>
                          <m:ctrlPr>
                            <a:rPr lang="en-US" sz="2000" i="1">
                              <a:latin typeface="Cambria Math" panose="02040503050406030204" pitchFamily="18" charset="0"/>
                            </a:rPr>
                          </m:ctrlPr>
                        </m:fPr>
                        <m:num>
                          <m:r>
                            <m:rPr>
                              <m:sty m:val="p"/>
                            </m:rPr>
                            <a:rPr lang="en-US" sz="2000">
                              <a:latin typeface="Cambria Math" panose="02040503050406030204" pitchFamily="18" charset="0"/>
                            </a:rPr>
                            <m:t>m</m:t>
                          </m:r>
                        </m:num>
                        <m:den>
                          <m:r>
                            <m:rPr>
                              <m:sty m:val="p"/>
                            </m:rPr>
                            <a:rPr lang="en-US" sz="2000">
                              <a:latin typeface="Cambria Math" panose="02040503050406030204" pitchFamily="18" charset="0"/>
                            </a:rPr>
                            <m:t>s</m:t>
                          </m:r>
                        </m:den>
                      </m:f>
                      <m:r>
                        <a:rPr lang="en-US" sz="2000" i="1">
                          <a:latin typeface="Cambria Math" panose="02040503050406030204" pitchFamily="18" charset="0"/>
                        </a:rPr>
                        <m:t>×25812.8076</m:t>
                      </m:r>
                      <m:f>
                        <m:fPr>
                          <m:type m:val="lin"/>
                          <m:ctrlPr>
                            <a:rPr lang="en-US" sz="2000" i="1">
                              <a:latin typeface="Cambria Math" panose="02040503050406030204" pitchFamily="18" charset="0"/>
                            </a:rPr>
                          </m:ctrlPr>
                        </m:fPr>
                        <m:num>
                          <m:r>
                            <m:rPr>
                              <m:sty m:val="p"/>
                            </m:rPr>
                            <a:rPr lang="en-US" sz="2000">
                              <a:latin typeface="Cambria Math" panose="02040503050406030204" pitchFamily="18" charset="0"/>
                            </a:rPr>
                            <m:t>m</m:t>
                          </m:r>
                        </m:num>
                        <m:den>
                          <m:r>
                            <m:rPr>
                              <m:sty m:val="p"/>
                            </m:rPr>
                            <a:rPr lang="en-US" sz="2000">
                              <a:latin typeface="Cambria Math" panose="02040503050406030204" pitchFamily="18" charset="0"/>
                            </a:rPr>
                            <m:t>s</m:t>
                          </m:r>
                        </m:den>
                      </m:f>
                    </m:oMath>
                  </m:oMathPara>
                </a14:m>
                <a:endParaRPr lang="en-US" sz="2000" dirty="0"/>
              </a:p>
            </p:txBody>
          </p:sp>
        </mc:Choice>
        <mc:Fallback>
          <p:sp>
            <p:nvSpPr>
              <p:cNvPr id="2" name="Rectangle 1">
                <a:extLst>
                  <a:ext uri="{FF2B5EF4-FFF2-40B4-BE49-F238E27FC236}">
                    <a16:creationId xmlns:a16="http://schemas.microsoft.com/office/drawing/2014/main" xmlns="" xmlns:a14="http://schemas.microsoft.com/office/drawing/2010/main" id="{9E28A881-2A56-4428-AA23-CB2F14945374}"/>
                  </a:ext>
                </a:extLst>
              </p:cNvPr>
              <p:cNvSpPr>
                <a:spLocks noRot="1" noChangeAspect="1" noMove="1" noResize="1" noEditPoints="1" noAdjustHandles="1" noChangeArrowheads="1" noChangeShapeType="1" noTextEdit="1"/>
              </p:cNvSpPr>
              <p:nvPr/>
            </p:nvSpPr>
            <p:spPr>
              <a:xfrm>
                <a:off x="4290277" y="4344264"/>
                <a:ext cx="5583868" cy="400110"/>
              </a:xfrm>
              <a:prstGeom prst="rect">
                <a:avLst/>
              </a:prstGeom>
              <a:blipFill>
                <a:blip r:embed="rId3" cstate="print"/>
                <a:stretch>
                  <a:fillRect t="-118462" r="-7533" b="-181538"/>
                </a:stretch>
              </a:blipFill>
            </p:spPr>
            <p:txBody>
              <a:bodyPr/>
              <a:lstStyle/>
              <a:p>
                <a:r>
                  <a:rPr lang="en-US">
                    <a:noFill/>
                  </a:rPr>
                  <a:t> </a:t>
                </a:r>
              </a:p>
            </p:txBody>
          </p:sp>
        </mc:Fallback>
      </mc:AlternateContent>
    </p:spTree>
    <p:extLst>
      <p:ext uri="{BB962C8B-B14F-4D97-AF65-F5344CB8AC3E}">
        <p14:creationId xmlns:p14="http://schemas.microsoft.com/office/powerpoint/2010/main" xmlns="" val="390351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5</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1" y="723548"/>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1" y="3136609"/>
            <a:ext cx="3028424"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Ether Force</a:t>
            </a: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482511" y="1354457"/>
                <a:ext cx="7985239" cy="4149085"/>
              </a:xfrm>
              <a:prstGeom prst="rect">
                <a:avLst/>
              </a:prstGeom>
              <a:noFill/>
            </p:spPr>
            <p:txBody>
              <a:bodyPr wrap="square" rtlCol="0">
                <a:spAutoFit/>
              </a:bodyPr>
              <a:lstStyle/>
              <a:p>
                <a:pPr algn="ctr">
                  <a:lnSpc>
                    <a:spcPct val="150000"/>
                  </a:lnSpc>
                </a:pPr>
                <a:r>
                  <a:rPr lang="en-US" dirty="0">
                    <a:latin typeface="Cambria" panose="02040503050406030204" pitchFamily="18" charset="0"/>
                    <a:ea typeface="Cambria" panose="02040503050406030204" pitchFamily="18" charset="0"/>
                  </a:rPr>
                  <a:t>The Ether Force: the cosmic gyration force, this </a:t>
                </a:r>
                <a:r>
                  <a:rPr lang="en-US" b="1" dirty="0">
                    <a:latin typeface="Cambria" panose="02040503050406030204" pitchFamily="18" charset="0"/>
                    <a:ea typeface="Cambria" panose="02040503050406030204" pitchFamily="18" charset="0"/>
                  </a:rPr>
                  <a:t>GEM force</a:t>
                </a:r>
                <a:r>
                  <a:rPr lang="en-US" dirty="0">
                    <a:latin typeface="Cambria" panose="02040503050406030204" pitchFamily="18" charset="0"/>
                    <a:ea typeface="Cambria" panose="02040503050406030204" pitchFamily="18" charset="0"/>
                  </a:rPr>
                  <a:t> is the strongest in the Universe</a:t>
                </a:r>
              </a:p>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=1.859222909×</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−9</m:t>
                          </m:r>
                        </m:sup>
                      </m:sSup>
                      <m:r>
                        <a:rPr lang="en-US" i="1">
                          <a:latin typeface="Cambria Math" panose="02040503050406030204" pitchFamily="18" charset="0"/>
                        </a:rPr>
                        <m:t>×(2.99792458×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=1.670986218×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𝑅</m:t>
                      </m:r>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m:t>
                          </m:r>
                        </m:num>
                        <m:den>
                          <m:r>
                            <a:rPr lang="en-US" i="1">
                              <a:latin typeface="Cambria Math" panose="02040503050406030204" pitchFamily="18" charset="0"/>
                            </a:rPr>
                            <m:t>𝑅</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1.670986218×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num>
                        <m:den>
                          <m:r>
                            <a:rPr lang="en-US" i="1">
                              <a:latin typeface="Cambria Math" panose="02040503050406030204" pitchFamily="18" charset="0"/>
                            </a:rPr>
                            <m:t>1.380668031×</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−36</m:t>
                              </m:r>
                            </m:sup>
                          </m:sSup>
                        </m:den>
                      </m:f>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𝑭</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𝟐𝟏𝟎𝟐𝟕𝟑𝟕𝟎𝟖</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𝟏𝟎</m:t>
                          </m:r>
                        </m:e>
                        <m:sup>
                          <m:r>
                            <a:rPr lang="en-US" b="1" i="1">
                              <a:latin typeface="Cambria Math" panose="02040503050406030204" pitchFamily="18" charset="0"/>
                            </a:rPr>
                            <m:t>𝟒𝟒</m:t>
                          </m:r>
                        </m:sup>
                      </m:sSup>
                      <m:r>
                        <a:rPr lang="en-US" b="1" i="1">
                          <a:latin typeface="Cambria Math" panose="02040503050406030204" pitchFamily="18" charset="0"/>
                        </a:rPr>
                        <m:t> </m:t>
                      </m:r>
                      <m:r>
                        <a:rPr lang="en-US" b="1" i="1">
                          <a:latin typeface="Cambria Math" panose="02040503050406030204" pitchFamily="18" charset="0"/>
                        </a:rPr>
                        <m:t>𝑵</m:t>
                      </m:r>
                    </m:oMath>
                  </m:oMathPara>
                </a14:m>
                <a:endParaRPr lang="en-US" dirty="0">
                  <a:latin typeface="Cambria" panose="02040503050406030204" pitchFamily="18" charset="0"/>
                  <a:ea typeface="Cambria" panose="02040503050406030204" pitchFamily="18" charset="0"/>
                </a:endParaRPr>
              </a:p>
              <a:p>
                <a:pPr algn="ctr">
                  <a:lnSpc>
                    <a:spcPct val="150000"/>
                  </a:lnSpc>
                </a:pPr>
                <a:r>
                  <a:rPr lang="en-US" b="1" dirty="0">
                    <a:latin typeface="Cambria" panose="02040503050406030204" pitchFamily="18" charset="0"/>
                    <a:ea typeface="Cambria" panose="02040503050406030204" pitchFamily="18" charset="0"/>
                  </a:rPr>
                  <a:t>Gravitational Force is the strongest not the weakest as believed</a:t>
                </a:r>
                <a:endParaRPr lang="en-US" dirty="0">
                  <a:latin typeface="Cambria" panose="02040503050406030204" pitchFamily="18" charset="0"/>
                  <a:ea typeface="Cambria" panose="02040503050406030204" pitchFamily="18" charset="0"/>
                </a:endParaRPr>
              </a:p>
              <a:p>
                <a:pPr algn="ctr"/>
                <a:endParaRPr lang="en-US" dirty="0">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482511" y="1354457"/>
                <a:ext cx="7985239" cy="4149085"/>
              </a:xfrm>
              <a:prstGeom prst="rect">
                <a:avLst/>
              </a:prstGeom>
              <a:blipFill>
                <a:blip r:embed="rId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18897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BDA61EE-833B-4FFA-B22A-37F53F61171F}"/>
              </a:ext>
            </a:extLst>
          </p:cNvPr>
          <p:cNvSpPr>
            <a:spLocks noGrp="1"/>
          </p:cNvSpPr>
          <p:nvPr>
            <p:ph idx="1"/>
          </p:nvPr>
        </p:nvSpPr>
        <p:spPr>
          <a:xfrm>
            <a:off x="3359002" y="1857720"/>
            <a:ext cx="8067534" cy="3133412"/>
          </a:xfrm>
        </p:spPr>
        <p:txBody>
          <a:bodyPr>
            <a:normAutofit/>
          </a:bodyPr>
          <a:lstStyle/>
          <a:p>
            <a:pPr marL="0" indent="0" algn="just">
              <a:buNone/>
            </a:pPr>
            <a:r>
              <a:rPr lang="en-US" sz="2400" dirty="0">
                <a:solidFill>
                  <a:schemeClr val="tx1"/>
                </a:solidFill>
                <a:latin typeface="Cambria" panose="02040503050406030204" pitchFamily="18" charset="0"/>
              </a:rPr>
              <a:t>This </a:t>
            </a:r>
            <a:r>
              <a:rPr lang="en-US" sz="2400" dirty="0" err="1">
                <a:solidFill>
                  <a:schemeClr val="tx1"/>
                </a:solidFill>
                <a:latin typeface="Cambria" panose="02040503050406030204" pitchFamily="18" charset="0"/>
              </a:rPr>
              <a:t>superforce</a:t>
            </a:r>
            <a:r>
              <a:rPr lang="en-US" sz="2400" dirty="0">
                <a:solidFill>
                  <a:schemeClr val="tx1"/>
                </a:solidFill>
                <a:latin typeface="Cambria" panose="02040503050406030204" pitchFamily="18" charset="0"/>
              </a:rPr>
              <a:t>, which has the formula of the speed of light to the fourth power divided by the gravitational constant c4/G, is present in inverted form in the Einstein field equations of general relativity theory (GRT) along with the energy-density tensor form of the right-hand side of the GRT equations. </a:t>
            </a:r>
            <a:endParaRPr lang="en-US" sz="2400" i="1" dirty="0">
              <a:solidFill>
                <a:schemeClr val="tx1"/>
              </a:solidFill>
              <a:latin typeface="Cambria" panose="02040503050406030204" pitchFamily="18" charset="0"/>
              <a:ea typeface="Calibri" pitchFamily="34" charset="0"/>
              <a:cs typeface="Courier New" pitchFamily="49" charset="0"/>
            </a:endParaRPr>
          </a:p>
          <a:p>
            <a:pPr indent="0" algn="r" eaLnBrk="0" fontAlgn="base" hangingPunct="0">
              <a:spcBef>
                <a:spcPct val="0"/>
              </a:spcBef>
              <a:spcAft>
                <a:spcPct val="0"/>
              </a:spcAft>
              <a:buNone/>
            </a:pPr>
            <a:endParaRPr lang="en-US" sz="2400" dirty="0">
              <a:solidFill>
                <a:schemeClr val="tx1"/>
              </a:solidFill>
              <a:latin typeface="Cambria" panose="02040503050406030204" pitchFamily="18" charset="0"/>
              <a:ea typeface="Calibri" pitchFamily="34" charset="0"/>
              <a:cs typeface="Courier New" pitchFamily="49" charset="0"/>
            </a:endParaRPr>
          </a:p>
          <a:p>
            <a:pPr indent="0" algn="r" eaLnBrk="0" fontAlgn="base" hangingPunct="0">
              <a:spcBef>
                <a:spcPct val="0"/>
              </a:spcBef>
              <a:spcAft>
                <a:spcPct val="0"/>
              </a:spcAft>
              <a:buNone/>
            </a:pPr>
            <a:r>
              <a:rPr lang="en-US" sz="2400" dirty="0">
                <a:solidFill>
                  <a:schemeClr val="tx1"/>
                </a:solidFill>
                <a:latin typeface="Cambria" panose="02040503050406030204" pitchFamily="18" charset="0"/>
                <a:ea typeface="Calibri" pitchFamily="34" charset="0"/>
                <a:cs typeface="Courier New" pitchFamily="49" charset="0"/>
              </a:rPr>
              <a:t>- Bob </a:t>
            </a:r>
            <a:r>
              <a:rPr lang="en-US" sz="2400" dirty="0" err="1">
                <a:solidFill>
                  <a:schemeClr val="tx1"/>
                </a:solidFill>
                <a:latin typeface="Cambria" panose="02040503050406030204" pitchFamily="18" charset="0"/>
                <a:ea typeface="Calibri" pitchFamily="34" charset="0"/>
                <a:cs typeface="Courier New" pitchFamily="49" charset="0"/>
              </a:rPr>
              <a:t>Heaston</a:t>
            </a:r>
            <a:endParaRPr lang="en-US" sz="2400" dirty="0">
              <a:solidFill>
                <a:schemeClr val="tx1"/>
              </a:solidFill>
              <a:latin typeface="Cambria" panose="02040503050406030204" pitchFamily="18" charset="0"/>
              <a:ea typeface="Calibri" pitchFamily="34" charset="0"/>
              <a:cs typeface="Courier New" pitchFamily="49" charset="0"/>
            </a:endParaRPr>
          </a:p>
          <a:p>
            <a:pPr indent="0" algn="r" eaLnBrk="0" fontAlgn="base" hangingPunct="0">
              <a:spcBef>
                <a:spcPct val="0"/>
              </a:spcBef>
              <a:spcAft>
                <a:spcPct val="0"/>
              </a:spcAft>
              <a:buNone/>
            </a:pPr>
            <a:r>
              <a:rPr lang="en-US" sz="2400" dirty="0">
                <a:solidFill>
                  <a:schemeClr val="tx1"/>
                </a:solidFill>
                <a:latin typeface="Cambria" panose="02040503050406030204" pitchFamily="18" charset="0"/>
                <a:cs typeface="Courier New" pitchFamily="49" charset="0"/>
              </a:rPr>
              <a:t>Senior Rocket Scientist NASA</a:t>
            </a:r>
          </a:p>
        </p:txBody>
      </p:sp>
      <p:sp>
        <p:nvSpPr>
          <p:cNvPr id="4" name="Date Placeholder 3">
            <a:extLst>
              <a:ext uri="{FF2B5EF4-FFF2-40B4-BE49-F238E27FC236}">
                <a16:creationId xmlns:a16="http://schemas.microsoft.com/office/drawing/2014/main" xmlns="" id="{046AF2BE-408F-48ED-930D-BACD80554C85}"/>
              </a:ext>
            </a:extLst>
          </p:cNvPr>
          <p:cNvSpPr>
            <a:spLocks noGrp="1"/>
          </p:cNvSpPr>
          <p:nvPr>
            <p:ph type="dt" sz="half" idx="10"/>
          </p:nvPr>
        </p:nvSpPr>
        <p:spPr>
          <a:xfrm>
            <a:off x="0" y="6492875"/>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Francis Fernandes, 2018</a:t>
            </a:r>
          </a:p>
        </p:txBody>
      </p:sp>
      <p:sp>
        <p:nvSpPr>
          <p:cNvPr id="5" name="Slide Number Placeholder 4">
            <a:extLst>
              <a:ext uri="{FF2B5EF4-FFF2-40B4-BE49-F238E27FC236}">
                <a16:creationId xmlns:a16="http://schemas.microsoft.com/office/drawing/2014/main" xmlns="" id="{93A358BA-C886-4C3D-9D26-19DAD1F86CE4}"/>
              </a:ext>
            </a:extLst>
          </p:cNvPr>
          <p:cNvSpPr>
            <a:spLocks noGrp="1"/>
          </p:cNvSpPr>
          <p:nvPr>
            <p:ph type="sldNum" sz="quarter" idx="12"/>
          </p:nvPr>
        </p:nvSpPr>
        <p:spPr>
          <a:xfrm>
            <a:off x="10661073" y="6492874"/>
            <a:ext cx="15309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chemeClr val="tx1"/>
                </a:solidFill>
                <a:effectLst/>
                <a:uLnTx/>
                <a:uFillTx/>
                <a:latin typeface="Cambria" panose="020405030504060302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p:txBody>
      </p:sp>
      <p:sp>
        <p:nvSpPr>
          <p:cNvPr id="6" name="Rectangle 5">
            <a:extLst>
              <a:ext uri="{FF2B5EF4-FFF2-40B4-BE49-F238E27FC236}">
                <a16:creationId xmlns:a16="http://schemas.microsoft.com/office/drawing/2014/main" xmlns="" id="{F1BA0C66-A29B-482E-AA73-B3EAAF4CB9ED}"/>
              </a:ext>
            </a:extLst>
          </p:cNvPr>
          <p:cNvSpPr/>
          <p:nvPr/>
        </p:nvSpPr>
        <p:spPr>
          <a:xfrm>
            <a:off x="-1" y="723548"/>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AF4A3F7-B61F-4593-A17C-029FE48B93CF}"/>
              </a:ext>
            </a:extLst>
          </p:cNvPr>
          <p:cNvSpPr>
            <a:spLocks noGrp="1"/>
          </p:cNvSpPr>
          <p:nvPr>
            <p:ph type="title"/>
          </p:nvPr>
        </p:nvSpPr>
        <p:spPr>
          <a:xfrm>
            <a:off x="142612" y="1181841"/>
            <a:ext cx="2743200" cy="4485171"/>
          </a:xfrm>
        </p:spPr>
        <p:txBody>
          <a:bodyPr>
            <a:normAutofit/>
          </a:bodyPr>
          <a:lstStyle/>
          <a:p>
            <a:pPr eaLnBrk="0" fontAlgn="base" hangingPunct="0">
              <a:spcAft>
                <a:spcPct val="0"/>
              </a:spcAft>
            </a:pPr>
            <a:r>
              <a:rPr lang="en-US" sz="2400" dirty="0">
                <a:latin typeface="Cambria" panose="02040503050406030204" pitchFamily="18" charset="0"/>
                <a:ea typeface="Calibri" pitchFamily="34" charset="0"/>
                <a:cs typeface="Courier New" pitchFamily="49" charset="0"/>
              </a:rPr>
              <a:t>Bob </a:t>
            </a:r>
            <a:r>
              <a:rPr lang="en-US" sz="2400" dirty="0" err="1">
                <a:latin typeface="Cambria" panose="02040503050406030204" pitchFamily="18" charset="0"/>
                <a:ea typeface="Calibri" pitchFamily="34" charset="0"/>
                <a:cs typeface="Courier New" pitchFamily="49" charset="0"/>
              </a:rPr>
              <a:t>Heaston</a:t>
            </a:r>
            <a:r>
              <a:rPr lang="en-US" sz="2400" dirty="0">
                <a:latin typeface="Cambria" panose="02040503050406030204" pitchFamily="18" charset="0"/>
                <a:ea typeface="Calibri" pitchFamily="34" charset="0"/>
                <a:cs typeface="Courier New" pitchFamily="49" charset="0"/>
              </a:rPr>
              <a:t/>
            </a:r>
            <a:br>
              <a:rPr lang="en-US" sz="2400" dirty="0">
                <a:latin typeface="Cambria" panose="02040503050406030204" pitchFamily="18" charset="0"/>
                <a:ea typeface="Calibri" pitchFamily="34" charset="0"/>
                <a:cs typeface="Courier New" pitchFamily="49" charset="0"/>
              </a:rPr>
            </a:br>
            <a:r>
              <a:rPr lang="en-US" sz="2400" dirty="0">
                <a:latin typeface="Cambria" panose="02040503050406030204" pitchFamily="18" charset="0"/>
                <a:ea typeface="Calibri" pitchFamily="34" charset="0"/>
                <a:cs typeface="Courier New" pitchFamily="49" charset="0"/>
              </a:rPr>
              <a:t>emails me in 2008 after my presentation via video link at an NPA conference at University of New Mexico</a:t>
            </a:r>
            <a:endParaRPr lang="en-US" dirty="0"/>
          </a:p>
        </p:txBody>
      </p:sp>
    </p:spTree>
    <p:extLst>
      <p:ext uri="{BB962C8B-B14F-4D97-AF65-F5344CB8AC3E}">
        <p14:creationId xmlns:p14="http://schemas.microsoft.com/office/powerpoint/2010/main" xmlns="" val="127851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7</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9842"/>
            <a:ext cx="3028426" cy="5410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C7D150E-031F-4F4F-9C67-02DF4E2A20F4}"/>
                  </a:ext>
                </a:extLst>
              </p:cNvPr>
              <p:cNvSpPr txBox="1"/>
              <p:nvPr/>
            </p:nvSpPr>
            <p:spPr>
              <a:xfrm>
                <a:off x="3372373" y="3185174"/>
                <a:ext cx="7839775" cy="2949269"/>
              </a:xfrm>
              <a:prstGeom prst="rect">
                <a:avLst/>
              </a:prstGeom>
              <a:noFill/>
            </p:spPr>
            <p:txBody>
              <a:bodyPr wrap="none" rtlCol="0">
                <a:spAutoFit/>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𝑃𝑙</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az-Cyrl-AZ">
                                  <a:latin typeface="Cambria Math" panose="02040503050406030204" pitchFamily="18" charset="0"/>
                                </a:rPr>
                                <m:t>ћ</m:t>
                              </m:r>
                              <m:r>
                                <m:rPr>
                                  <m:sty m:val="p"/>
                                </m:rPr>
                                <a:rPr lang="en-US">
                                  <a:latin typeface="Cambria Math" panose="02040503050406030204" pitchFamily="18" charset="0"/>
                                </a:rPr>
                                <m:t>c</m:t>
                              </m:r>
                            </m:num>
                            <m:den>
                              <m:r>
                                <m:rPr>
                                  <m:sty m:val="p"/>
                                </m:rPr>
                                <a:rPr lang="en-US">
                                  <a:latin typeface="Cambria Math" panose="02040503050406030204" pitchFamily="18" charset="0"/>
                                </a:rPr>
                                <m:t>G</m:t>
                              </m:r>
                            </m:den>
                          </m:f>
                        </m:e>
                      </m:rad>
                      <m:r>
                        <a:rPr lang="en-US" i="1">
                          <a:latin typeface="Cambria Math" panose="02040503050406030204" pitchFamily="18" charset="0"/>
                        </a:rPr>
                        <m:t>=</m:t>
                      </m:r>
                      <m:r>
                        <m:rPr>
                          <m:sty m:val="p"/>
                        </m:rPr>
                        <a:rPr lang="en-US">
                          <a:latin typeface="Cambria Math" panose="02040503050406030204" pitchFamily="18" charset="0"/>
                        </a:rPr>
                        <m:t>Planck</m:t>
                      </m:r>
                      <m:r>
                        <a:rPr lang="en-US" i="1">
                          <a:latin typeface="Cambria Math" panose="02040503050406030204" pitchFamily="18" charset="0"/>
                        </a:rPr>
                        <m:t> </m:t>
                      </m:r>
                      <m:r>
                        <m:rPr>
                          <m:sty m:val="p"/>
                        </m:rPr>
                        <a:rPr lang="en-US">
                          <a:latin typeface="Cambria Math" panose="02040503050406030204" pitchFamily="18" charset="0"/>
                        </a:rPr>
                        <m:t>Mass</m:t>
                      </m:r>
                      <m:r>
                        <a:rPr lang="en-US" i="1">
                          <a:latin typeface="Cambria Math" panose="02040503050406030204" pitchFamily="18" charset="0"/>
                        </a:rPr>
                        <m:t>=2.176450474×</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a:rPr lang="en-US" i="1">
                          <a:latin typeface="Cambria Math" panose="02040503050406030204" pitchFamily="18" charset="0"/>
                        </a:rPr>
                        <m:t> </m:t>
                      </m:r>
                      <m:r>
                        <m:rPr>
                          <m:sty m:val="p"/>
                        </m:rPr>
                        <a:rPr lang="en-US">
                          <a:latin typeface="Cambria Math" panose="02040503050406030204" pitchFamily="18" charset="0"/>
                        </a:rPr>
                        <m:t>kg</m:t>
                      </m:r>
                      <m:r>
                        <a:rPr lang="en-US" i="1">
                          <a:latin typeface="Cambria Math" panose="02040503050406030204" pitchFamily="18" charset="0"/>
                        </a:rPr>
                        <m:t> </m:t>
                      </m:r>
                    </m:oMath>
                  </m:oMathPara>
                </a14:m>
                <a:endParaRPr lang="en-US" dirty="0">
                  <a:latin typeface="Cambria" panose="02040503050406030204" pitchFamily="18" charset="0"/>
                  <a:ea typeface="Cambria"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or</m:t>
                      </m:r>
                      <m:r>
                        <a:rPr lang="en-US" i="1">
                          <a:latin typeface="Cambria Math" panose="02040503050406030204" pitchFamily="18" charset="0"/>
                        </a:rPr>
                        <m:t> </m:t>
                      </m:r>
                      <m:r>
                        <m:rPr>
                          <m:sty m:val="p"/>
                        </m:rPr>
                        <a:rPr lang="el-GR">
                          <a:latin typeface="Cambria Math" panose="02040503050406030204" pitchFamily="18" charset="0"/>
                        </a:rPr>
                        <m:t>π</m:t>
                      </m:r>
                      <m:sSup>
                        <m:sSupPr>
                          <m:ctrlPr>
                            <a:rPr lang="en-US" i="1">
                              <a:latin typeface="Cambria Math" panose="02040503050406030204" pitchFamily="18" charset="0"/>
                            </a:rPr>
                          </m:ctrlPr>
                        </m:sSupPr>
                        <m:e>
                          <m:r>
                            <m:rPr>
                              <m:sty m:val="p"/>
                            </m:rPr>
                            <a:rPr lang="en-US">
                              <a:latin typeface="Cambria Math" panose="02040503050406030204" pitchFamily="18" charset="0"/>
                            </a:rPr>
                            <m:t>B</m:t>
                          </m:r>
                        </m:e>
                        <m:sup>
                          <m:r>
                            <a:rPr lang="en-US">
                              <a:latin typeface="Cambria Math" panose="02040503050406030204" pitchFamily="18" charset="0"/>
                            </a:rPr>
                            <m:t>2</m:t>
                          </m:r>
                        </m:sup>
                      </m:sSup>
                      <m:r>
                        <a:rPr lang="el-GR">
                          <a:latin typeface="Cambria Math" panose="02040503050406030204" pitchFamily="18" charset="0"/>
                        </a:rPr>
                        <m:t>×</m:t>
                      </m:r>
                      <m:r>
                        <a:rPr lang="en-US">
                          <a:latin typeface="Cambria Math" panose="02040503050406030204" pitchFamily="18" charset="0"/>
                        </a:rPr>
                        <m:t>137.036=</m:t>
                      </m:r>
                      <m:r>
                        <m:rPr>
                          <m:sty m:val="p"/>
                        </m:rPr>
                        <a:rPr lang="el-GR">
                          <a:latin typeface="Cambria Math" panose="02040503050406030204" pitchFamily="18" charset="0"/>
                        </a:rPr>
                        <m:t>π</m:t>
                      </m:r>
                      <m:r>
                        <a:rPr lang="el-GR" i="1">
                          <a:latin typeface="Cambria Math" panose="02040503050406030204" pitchFamily="18" charset="0"/>
                        </a:rPr>
                        <m:t>×(</m:t>
                      </m:r>
                      <m:r>
                        <m:rPr>
                          <m:sty m:val="p"/>
                        </m:rPr>
                        <a:rPr lang="en-US">
                          <a:latin typeface="Cambria Math" panose="02040503050406030204" pitchFamily="18" charset="0"/>
                        </a:rPr>
                        <m:t>Planck</m:t>
                      </m:r>
                      <m:r>
                        <a:rPr lang="en-US" i="1">
                          <a:latin typeface="Cambria Math" panose="02040503050406030204" pitchFamily="18" charset="0"/>
                        </a:rPr>
                        <m:t> </m:t>
                      </m:r>
                      <m:r>
                        <m:rPr>
                          <m:sty m:val="p"/>
                        </m:rPr>
                        <a:rPr lang="en-US">
                          <a:latin typeface="Cambria Math" panose="02040503050406030204" pitchFamily="18" charset="0"/>
                        </a:rPr>
                        <m:t>length</m:t>
                      </m:r>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 </m:t>
                      </m:r>
                    </m:oMath>
                  </m:oMathPara>
                </a14:m>
                <a:endParaRPr lang="en-US" dirty="0">
                  <a:latin typeface="Cambria" panose="02040503050406030204" pitchFamily="18" charset="0"/>
                  <a:ea typeface="Cambria" panose="02040503050406030204" pitchFamily="18" charset="0"/>
                </a:endParaRPr>
              </a:p>
              <a:p>
                <a:pPr algn="ctr">
                  <a:lnSpc>
                    <a:spcPct val="150000"/>
                  </a:lnSpc>
                </a:pPr>
                <a:r>
                  <a:rPr lang="en-US" dirty="0">
                    <a:latin typeface="Cambria" panose="02040503050406030204" pitchFamily="18" charset="0"/>
                    <a:ea typeface="Cambria" panose="02040503050406030204" pitchFamily="18" charset="0"/>
                  </a:rPr>
                  <a:t>I have discovered this correspondence in the dynamic living pulsation of ether</a:t>
                </a:r>
              </a:p>
              <a:p>
                <a:pPr algn="ctr">
                  <a:lnSpc>
                    <a:spcPct val="150000"/>
                  </a:lnSpc>
                </a:pPr>
                <a14:m>
                  <m:oMath xmlns:m="http://schemas.openxmlformats.org/officeDocument/2006/math">
                    <m:r>
                      <m:rPr>
                        <m:sty m:val="p"/>
                      </m:rPr>
                      <a:rPr lang="en-US">
                        <a:latin typeface="Cambria Math" panose="02040503050406030204" pitchFamily="18" charset="0"/>
                      </a:rPr>
                      <m:t>B</m:t>
                    </m:r>
                    <m:r>
                      <a:rPr lang="en-US" i="1">
                        <a:latin typeface="Cambria Math" panose="02040503050406030204" pitchFamily="18" charset="0"/>
                      </a:rPr>
                      <m:t>=1.380668031×</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−36</m:t>
                        </m:r>
                      </m:sup>
                    </m:sSup>
                  </m:oMath>
                </a14:m>
                <a:r>
                  <a:rPr lang="en-US" dirty="0">
                    <a:latin typeface="Cambria" panose="02040503050406030204" pitchFamily="18" charset="0"/>
                    <a:ea typeface="Cambria" panose="02040503050406030204" pitchFamily="18" charset="0"/>
                  </a:rPr>
                  <a:t>m Torus radius</a:t>
                </a:r>
              </a:p>
              <a:p>
                <a:pPr algn="ctr">
                  <a:lnSpc>
                    <a:spcPct val="150000"/>
                  </a:lnSpc>
                </a:pPr>
                <a:endParaRPr lang="en-US" dirty="0">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xmlns="" xmlns:a14="http://schemas.microsoft.com/office/drawing/2010/main" id="{CC7D150E-031F-4F4F-9C67-02DF4E2A20F4}"/>
                  </a:ext>
                </a:extLst>
              </p:cNvPr>
              <p:cNvSpPr txBox="1">
                <a:spLocks noRot="1" noChangeAspect="1" noMove="1" noResize="1" noEditPoints="1" noAdjustHandles="1" noChangeArrowheads="1" noChangeShapeType="1" noTextEdit="1"/>
              </p:cNvSpPr>
              <p:nvPr/>
            </p:nvSpPr>
            <p:spPr>
              <a:xfrm>
                <a:off x="3372373" y="3185174"/>
                <a:ext cx="7839775" cy="2949269"/>
              </a:xfrm>
              <a:prstGeom prst="rect">
                <a:avLst/>
              </a:prstGeom>
              <a:blipFill>
                <a:blip r:embed="rId2" cstate="print"/>
                <a:stretch>
                  <a:fillRect l="-233" r="-311"/>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xmlns="" id="{5C6EECA8-DA9A-4BB7-95FD-631F2EA49758}"/>
              </a:ext>
            </a:extLst>
          </p:cNvPr>
          <p:cNvGrpSpPr/>
          <p:nvPr/>
        </p:nvGrpSpPr>
        <p:grpSpPr>
          <a:xfrm>
            <a:off x="5399714" y="864996"/>
            <a:ext cx="4940473" cy="2563997"/>
            <a:chOff x="6096000" y="887556"/>
            <a:chExt cx="5360749" cy="2782111"/>
          </a:xfrm>
        </p:grpSpPr>
        <p:sp>
          <p:nvSpPr>
            <p:cNvPr id="10" name="Oval 9">
              <a:extLst>
                <a:ext uri="{FF2B5EF4-FFF2-40B4-BE49-F238E27FC236}">
                  <a16:creationId xmlns:a16="http://schemas.microsoft.com/office/drawing/2014/main" xmlns="" id="{EDEC5957-D893-4DC2-9403-4D983CC786AA}"/>
                </a:ext>
              </a:extLst>
            </p:cNvPr>
            <p:cNvSpPr/>
            <p:nvPr/>
          </p:nvSpPr>
          <p:spPr>
            <a:xfrm>
              <a:off x="6096000" y="887556"/>
              <a:ext cx="2782111" cy="2782111"/>
            </a:xfrm>
            <a:prstGeom prst="ellipse">
              <a:avLst/>
            </a:prstGeom>
            <a:solidFill>
              <a:schemeClr val="bg1">
                <a:lumMod val="75000"/>
                <a:alpha val="70000"/>
              </a:schemeClr>
            </a:solidFill>
            <a:ln>
              <a:noFill/>
            </a:ln>
            <a:scene3d>
              <a:camera prst="orthographicFront"/>
              <a:lightRig rig="threePt" dir="t"/>
            </a:scene3d>
            <a:sp3d extrusionH="76200" contourW="12700">
              <a:bevelT w="1371600" h="1371600"/>
              <a:bevelB w="13716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7EABF84B-5D02-4590-B141-881A3B297EB9}"/>
                </a:ext>
              </a:extLst>
            </p:cNvPr>
            <p:cNvSpPr/>
            <p:nvPr/>
          </p:nvSpPr>
          <p:spPr>
            <a:xfrm>
              <a:off x="6909881" y="1701437"/>
              <a:ext cx="1154348" cy="1154348"/>
            </a:xfrm>
            <a:prstGeom prst="ellipse">
              <a:avLst/>
            </a:prstGeom>
            <a:solidFill>
              <a:schemeClr val="tx1">
                <a:lumMod val="95000"/>
                <a:lumOff val="5000"/>
                <a:alpha val="77000"/>
              </a:schemeClr>
            </a:solidFill>
            <a:ln>
              <a:solidFill>
                <a:schemeClr val="tx1">
                  <a:lumMod val="95000"/>
                  <a:lumOff val="5000"/>
                  <a:alpha val="70000"/>
                </a:schemeClr>
              </a:solidFill>
            </a:ln>
            <a:scene3d>
              <a:camera prst="orthographicFront"/>
              <a:lightRig rig="threePt" dir="t"/>
            </a:scene3d>
            <a:sp3d contourW="12700">
              <a:bevelT w="1371600" h="1371600"/>
              <a:bevelB w="13716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xmlns="" id="{1E973FFF-EF1C-4664-9BC0-8B9B17393B75}"/>
                </a:ext>
              </a:extLst>
            </p:cNvPr>
            <p:cNvCxnSpPr>
              <a:cxnSpLocks/>
            </p:cNvCxnSpPr>
            <p:nvPr/>
          </p:nvCxnSpPr>
          <p:spPr>
            <a:xfrm>
              <a:off x="8249056" y="1571195"/>
              <a:ext cx="121920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xmlns="" id="{060C968A-DA88-4E64-8441-DF717CB98994}"/>
                </a:ext>
              </a:extLst>
            </p:cNvPr>
            <p:cNvCxnSpPr>
              <a:cxnSpLocks/>
            </p:cNvCxnSpPr>
            <p:nvPr/>
          </p:nvCxnSpPr>
          <p:spPr>
            <a:xfrm>
              <a:off x="7499758" y="2278611"/>
              <a:ext cx="1968498"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xmlns="" id="{A3B59900-E65F-43DD-9976-F977194B8035}"/>
                </a:ext>
              </a:extLst>
            </p:cNvPr>
            <p:cNvSpPr txBox="1"/>
            <p:nvPr/>
          </p:nvSpPr>
          <p:spPr>
            <a:xfrm>
              <a:off x="9468256" y="1386529"/>
              <a:ext cx="1988493" cy="369332"/>
            </a:xfrm>
            <a:prstGeom prst="rect">
              <a:avLst/>
            </a:prstGeom>
            <a:noFill/>
          </p:spPr>
          <p:txBody>
            <a:bodyPr wrap="none" rtlCol="0">
              <a:spAutoFit/>
            </a:bodyPr>
            <a:lstStyle/>
            <a:p>
              <a:r>
                <a:rPr lang="en-US" dirty="0">
                  <a:latin typeface="Cambria" panose="02040503050406030204" pitchFamily="18" charset="0"/>
                </a:rPr>
                <a:t>Planck Ether Mass</a:t>
              </a:r>
            </a:p>
          </p:txBody>
        </p:sp>
        <p:sp>
          <p:nvSpPr>
            <p:cNvPr id="15" name="TextBox 14">
              <a:extLst>
                <a:ext uri="{FF2B5EF4-FFF2-40B4-BE49-F238E27FC236}">
                  <a16:creationId xmlns:a16="http://schemas.microsoft.com/office/drawing/2014/main" xmlns="" id="{AE216164-4D55-4064-9AF4-68CD5318BB66}"/>
                </a:ext>
              </a:extLst>
            </p:cNvPr>
            <p:cNvSpPr txBox="1"/>
            <p:nvPr/>
          </p:nvSpPr>
          <p:spPr>
            <a:xfrm>
              <a:off x="9468256" y="2093945"/>
              <a:ext cx="1715983" cy="369332"/>
            </a:xfrm>
            <a:prstGeom prst="rect">
              <a:avLst/>
            </a:prstGeom>
            <a:noFill/>
          </p:spPr>
          <p:txBody>
            <a:bodyPr wrap="none" rtlCol="0">
              <a:spAutoFit/>
            </a:bodyPr>
            <a:lstStyle/>
            <a:p>
              <a:r>
                <a:rPr lang="en-US" dirty="0">
                  <a:latin typeface="Cambria" panose="02040503050406030204" pitchFamily="18" charset="0"/>
                </a:rPr>
                <a:t>186 Ether Mass</a:t>
              </a:r>
            </a:p>
          </p:txBody>
        </p:sp>
      </p:grpSp>
      <p:sp>
        <p:nvSpPr>
          <p:cNvPr id="17" name="Rectangle 16">
            <a:extLst>
              <a:ext uri="{FF2B5EF4-FFF2-40B4-BE49-F238E27FC236}">
                <a16:creationId xmlns:a16="http://schemas.microsoft.com/office/drawing/2014/main" xmlns="" id="{446A3620-38F3-44BE-BB0A-EAB4B4FFE4EB}"/>
              </a:ext>
            </a:extLst>
          </p:cNvPr>
          <p:cNvSpPr/>
          <p:nvPr/>
        </p:nvSpPr>
        <p:spPr>
          <a:xfrm>
            <a:off x="0" y="723544"/>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xmlns="" id="{5BFB08B2-C6AA-42E8-84A1-A53B84F409E6}"/>
              </a:ext>
            </a:extLst>
          </p:cNvPr>
          <p:cNvSpPr>
            <a:spLocks noGrp="1"/>
          </p:cNvSpPr>
          <p:nvPr>
            <p:ph type="title"/>
          </p:nvPr>
        </p:nvSpPr>
        <p:spPr>
          <a:xfrm>
            <a:off x="198070" y="1048625"/>
            <a:ext cx="2679353" cy="4680960"/>
          </a:xfrm>
        </p:spPr>
        <p:txBody>
          <a:bodyPr>
            <a:noAutofit/>
          </a:bodyPr>
          <a:lstStyle/>
          <a:p>
            <a:pPr algn="r"/>
            <a:r>
              <a:rPr lang="en-US" sz="1600" dirty="0">
                <a:latin typeface="Cambria" panose="02040503050406030204" pitchFamily="18" charset="0"/>
              </a:rPr>
              <a:t>Einstein actually predicts a collapse of matter to the </a:t>
            </a:r>
            <a:r>
              <a:rPr lang="en-US" sz="1600" dirty="0" err="1">
                <a:latin typeface="Cambria" panose="02040503050406030204" pitchFamily="18" charset="0"/>
              </a:rPr>
              <a:t>superforce</a:t>
            </a:r>
            <a:r>
              <a:rPr lang="en-US" sz="1600" dirty="0">
                <a:latin typeface="Cambria" panose="02040503050406030204" pitchFamily="18" charset="0"/>
              </a:rPr>
              <a:t> and the Planck scale. Just substitute the Planck length and the Planck mass into the Newton gravitational force. What you have derived in your paper is a direct link to the standard model and GRT.</a:t>
            </a:r>
            <a:br>
              <a:rPr lang="en-US" sz="1600" dirty="0">
                <a:latin typeface="Cambria" panose="02040503050406030204" pitchFamily="18" charset="0"/>
              </a:rPr>
            </a:br>
            <a:r>
              <a:rPr lang="en-US" sz="1600" dirty="0">
                <a:latin typeface="Cambria" panose="02040503050406030204" pitchFamily="18" charset="0"/>
              </a:rPr>
              <a:t>- Bob </a:t>
            </a:r>
            <a:r>
              <a:rPr lang="en-US" sz="1600" dirty="0" err="1">
                <a:latin typeface="Cambria" panose="02040503050406030204" pitchFamily="18" charset="0"/>
              </a:rPr>
              <a:t>Heaston</a:t>
            </a:r>
            <a:r>
              <a:rPr lang="en-US" sz="1600" dirty="0">
                <a:latin typeface="Cambria" panose="02040503050406030204" pitchFamily="18" charset="0"/>
              </a:rPr>
              <a:t/>
            </a:r>
            <a:br>
              <a:rPr lang="en-US" sz="1600" dirty="0">
                <a:latin typeface="Cambria" panose="02040503050406030204" pitchFamily="18" charset="0"/>
              </a:rPr>
            </a:br>
            <a:r>
              <a:rPr lang="en-US" sz="1600" dirty="0">
                <a:latin typeface="Cambria" panose="02040503050406030204" pitchFamily="18" charset="0"/>
              </a:rPr>
              <a:t/>
            </a:r>
            <a:br>
              <a:rPr lang="en-US" sz="1600" dirty="0">
                <a:latin typeface="Cambria" panose="02040503050406030204" pitchFamily="18" charset="0"/>
              </a:rPr>
            </a:br>
            <a:r>
              <a:rPr lang="en-US" sz="1600" dirty="0">
                <a:latin typeface="Cambria" panose="02040503050406030204" pitchFamily="18" charset="0"/>
              </a:rPr>
              <a:t>I introduced into Newton’s G the 186-ether magnitudes of mass and radial length at speed of light squared.</a:t>
            </a:r>
            <a:br>
              <a:rPr lang="en-US" sz="1600" dirty="0">
                <a:latin typeface="Cambria" panose="02040503050406030204" pitchFamily="18" charset="0"/>
              </a:rPr>
            </a:br>
            <a:r>
              <a:rPr lang="en-US" sz="400" dirty="0">
                <a:latin typeface="Cambria" panose="02040503050406030204" pitchFamily="18" charset="0"/>
              </a:rPr>
              <a:t> </a:t>
            </a:r>
            <a:r>
              <a:rPr lang="en-US" sz="1600" dirty="0">
                <a:latin typeface="Cambria" panose="02040503050406030204" pitchFamily="18" charset="0"/>
              </a:rPr>
              <a:t/>
            </a:r>
            <a:br>
              <a:rPr lang="en-US" sz="1600" dirty="0">
                <a:latin typeface="Cambria" panose="02040503050406030204" pitchFamily="18" charset="0"/>
              </a:rPr>
            </a:br>
            <a:r>
              <a:rPr lang="en-US" sz="1600" dirty="0">
                <a:latin typeface="Cambria" panose="02040503050406030204" pitchFamily="18" charset="0"/>
              </a:rPr>
              <a:t>- Francis Fernandes</a:t>
            </a:r>
          </a:p>
        </p:txBody>
      </p:sp>
    </p:spTree>
    <p:extLst>
      <p:ext uri="{BB962C8B-B14F-4D97-AF65-F5344CB8AC3E}">
        <p14:creationId xmlns:p14="http://schemas.microsoft.com/office/powerpoint/2010/main" xmlns="" val="362349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F650767-AB34-49DB-B93F-36B48C3A9441}"/>
              </a:ext>
            </a:extLst>
          </p:cNvPr>
          <p:cNvSpPr>
            <a:spLocks noGrp="1"/>
          </p:cNvSpPr>
          <p:nvPr>
            <p:ph type="sldNum" sz="quarter" idx="12"/>
          </p:nvPr>
        </p:nvSpPr>
        <p:spPr>
          <a:xfrm>
            <a:off x="9448800" y="6492875"/>
            <a:ext cx="2743200" cy="365125"/>
          </a:xfrm>
        </p:spPr>
        <p:txBody>
          <a:bodyPr/>
          <a:lstStyle/>
          <a:p>
            <a:fld id="{A65A7054-8A04-49B5-A331-0618F03061C2}" type="slidenum">
              <a:rPr lang="en-US" b="1" smtClean="0">
                <a:solidFill>
                  <a:schemeClr val="tx1"/>
                </a:solidFill>
                <a:latin typeface="Cambria" panose="02040503050406030204" pitchFamily="18" charset="0"/>
                <a:ea typeface="Cambria" panose="02040503050406030204" pitchFamily="18" charset="0"/>
              </a:rPr>
              <a:pPr/>
              <a:t>8</a:t>
            </a:fld>
            <a:endParaRPr lang="en-US" b="1" dirty="0">
              <a:solidFill>
                <a:schemeClr val="tx1"/>
              </a:solidFill>
              <a:latin typeface="Cambria" panose="02040503050406030204" pitchFamily="18" charset="0"/>
              <a:ea typeface="Cambria" panose="02040503050406030204" pitchFamily="18" charset="0"/>
            </a:endParaRPr>
          </a:p>
        </p:txBody>
      </p:sp>
      <p:sp>
        <p:nvSpPr>
          <p:cNvPr id="5" name="Slide Number Placeholder 3">
            <a:extLst>
              <a:ext uri="{FF2B5EF4-FFF2-40B4-BE49-F238E27FC236}">
                <a16:creationId xmlns:a16="http://schemas.microsoft.com/office/drawing/2014/main" xmlns="" id="{D8238AD6-BD97-48F4-9612-D6231D27CD22}"/>
              </a:ext>
            </a:extLst>
          </p:cNvPr>
          <p:cNvSpPr txBox="1">
            <a:spLocks/>
          </p:cNvSpPr>
          <p:nvPr/>
        </p:nvSpPr>
        <p:spPr>
          <a:xfrm>
            <a:off x="0" y="6492874"/>
            <a:ext cx="20944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latin typeface="Cambria" panose="02040503050406030204" pitchFamily="18" charset="0"/>
                <a:ea typeface="Cambria" panose="02040503050406030204" pitchFamily="18" charset="0"/>
              </a:rPr>
              <a:t>© Francis Fernandes, 2018</a:t>
            </a:r>
          </a:p>
        </p:txBody>
      </p:sp>
      <p:sp>
        <p:nvSpPr>
          <p:cNvPr id="6" name="Rectangle 5">
            <a:extLst>
              <a:ext uri="{FF2B5EF4-FFF2-40B4-BE49-F238E27FC236}">
                <a16:creationId xmlns:a16="http://schemas.microsoft.com/office/drawing/2014/main" xmlns="" id="{AFC368DF-77FB-45E7-8FB1-CE13E590A155}"/>
              </a:ext>
            </a:extLst>
          </p:cNvPr>
          <p:cNvSpPr/>
          <p:nvPr/>
        </p:nvSpPr>
        <p:spPr>
          <a:xfrm>
            <a:off x="0" y="723544"/>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565CCA9-2EE4-432A-A070-E1CFC7CFECB9}"/>
              </a:ext>
            </a:extLst>
          </p:cNvPr>
          <p:cNvSpPr txBox="1"/>
          <p:nvPr/>
        </p:nvSpPr>
        <p:spPr>
          <a:xfrm>
            <a:off x="0" y="2936550"/>
            <a:ext cx="3028425" cy="830997"/>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rPr>
              <a:t>Ether Radial Distribution Constant</a:t>
            </a:r>
            <a:endParaRPr lang="en-US" sz="40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xmlns="" id="{CC7D150E-031F-4F4F-9C67-02DF4E2A20F4}"/>
              </a:ext>
            </a:extLst>
          </p:cNvPr>
          <p:cNvSpPr txBox="1"/>
          <p:nvPr/>
        </p:nvSpPr>
        <p:spPr>
          <a:xfrm>
            <a:off x="3418513" y="2705718"/>
            <a:ext cx="7990515" cy="1292662"/>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THE MATERIAL FABRIC of space is ether. The field is ether, and is expressed mathematically as </a:t>
            </a:r>
          </a:p>
          <a:p>
            <a:endParaRPr lang="en-US" dirty="0">
              <a:latin typeface="Cambria" panose="02040503050406030204" pitchFamily="18" charset="0"/>
              <a:ea typeface="Cambria" panose="02040503050406030204" pitchFamily="18" charset="0"/>
            </a:endParaRPr>
          </a:p>
          <a:p>
            <a:r>
              <a:rPr lang="en-US" sz="2000" i="1" dirty="0">
                <a:latin typeface="Cambria" panose="02040503050406030204" pitchFamily="18" charset="0"/>
                <a:ea typeface="Cambria" panose="02040503050406030204" pitchFamily="18" charset="0"/>
              </a:rPr>
              <a:t>M / R</a:t>
            </a:r>
            <a:r>
              <a:rPr lang="en-US" sz="2000" dirty="0">
                <a:latin typeface="Cambria" panose="02040503050406030204" pitchFamily="18" charset="0"/>
                <a:ea typeface="Cambria" panose="02040503050406030204" pitchFamily="18" charset="0"/>
              </a:rPr>
              <a:t> = 1.34 x 10</a:t>
            </a:r>
            <a:r>
              <a:rPr lang="en-US" sz="2000" baseline="30000" dirty="0">
                <a:latin typeface="Cambria" panose="02040503050406030204" pitchFamily="18" charset="0"/>
                <a:ea typeface="Cambria" panose="02040503050406030204" pitchFamily="18" charset="0"/>
              </a:rPr>
              <a:t>27</a:t>
            </a:r>
            <a:r>
              <a:rPr lang="en-US" sz="2000" dirty="0">
                <a:latin typeface="Cambria" panose="02040503050406030204" pitchFamily="18" charset="0"/>
                <a:ea typeface="Cambria" panose="02040503050406030204" pitchFamily="18" charset="0"/>
              </a:rPr>
              <a:t> kg/radial m</a:t>
            </a:r>
          </a:p>
        </p:txBody>
      </p:sp>
    </p:spTree>
    <p:extLst>
      <p:ext uri="{BB962C8B-B14F-4D97-AF65-F5344CB8AC3E}">
        <p14:creationId xmlns:p14="http://schemas.microsoft.com/office/powerpoint/2010/main" xmlns="" val="87102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54E7BFD-1737-49A5-955D-DCFA40D5F83C}"/>
              </a:ext>
            </a:extLst>
          </p:cNvPr>
          <p:cNvSpPr/>
          <p:nvPr/>
        </p:nvSpPr>
        <p:spPr>
          <a:xfrm>
            <a:off x="0" y="723544"/>
            <a:ext cx="3028426" cy="5410899"/>
          </a:xfrm>
          <a:prstGeom prst="rect">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28510CC-5CA0-491C-A9E6-BE91788C3BA2}"/>
              </a:ext>
            </a:extLst>
          </p:cNvPr>
          <p:cNvSpPr>
            <a:spLocks noGrp="1"/>
          </p:cNvSpPr>
          <p:nvPr>
            <p:ph type="title"/>
          </p:nvPr>
        </p:nvSpPr>
        <p:spPr>
          <a:xfrm>
            <a:off x="252919" y="1123837"/>
            <a:ext cx="2993620" cy="4601183"/>
          </a:xfrm>
        </p:spPr>
        <p:txBody>
          <a:bodyPr>
            <a:normAutofit/>
          </a:bodyPr>
          <a:lstStyle/>
          <a:p>
            <a:r>
              <a:rPr lang="en-US" sz="2400" dirty="0">
                <a:solidFill>
                  <a:schemeClr val="tx1"/>
                </a:solidFill>
                <a:latin typeface="Cambria" panose="02040503050406030204" pitchFamily="18" charset="0"/>
              </a:rPr>
              <a:t>Wave-Particle Duality</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
            </a:r>
            <a:br>
              <a:rPr lang="en-US" sz="2400" dirty="0">
                <a:solidFill>
                  <a:schemeClr val="tx1"/>
                </a:solidFill>
                <a:latin typeface="Cambria" panose="02040503050406030204" pitchFamily="18" charset="0"/>
              </a:rPr>
            </a:br>
            <a:r>
              <a:rPr lang="en-US" sz="2400" dirty="0">
                <a:solidFill>
                  <a:schemeClr val="tx1"/>
                </a:solidFill>
                <a:latin typeface="Cambria" panose="02040503050406030204" pitchFamily="18" charset="0"/>
              </a:rPr>
              <a:t>Particles ripple Waves in the Field</a:t>
            </a:r>
          </a:p>
        </p:txBody>
      </p:sp>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DB154613-6C82-4D68-ACAF-654B36503230}"/>
                  </a:ext>
                </a:extLst>
              </p:cNvPr>
              <p:cNvSpPr>
                <a:spLocks noGrp="1"/>
              </p:cNvSpPr>
              <p:nvPr>
                <p:ph idx="1"/>
              </p:nvPr>
            </p:nvSpPr>
            <p:spPr>
              <a:xfrm>
                <a:off x="3760941" y="864108"/>
                <a:ext cx="7405536" cy="5120640"/>
              </a:xfrm>
            </p:spPr>
            <p:txBody>
              <a:bodyPr>
                <a:normAutofit/>
              </a:bodyPr>
              <a:lstStyle/>
              <a:p>
                <a:pPr marL="0" indent="0" algn="ctr">
                  <a:lnSpc>
                    <a:spcPct val="150000"/>
                  </a:lnSpc>
                  <a:buClrTx/>
                  <a:buNone/>
                </a:pPr>
                <a:endParaRPr lang="en-US" b="1" i="0" dirty="0">
                  <a:solidFill>
                    <a:schemeClr val="tx1"/>
                  </a:solidFill>
                  <a:latin typeface="Cambria Math" panose="02040503050406030204" pitchFamily="18" charset="0"/>
                </a:endParaRPr>
              </a:p>
              <a:p>
                <a:pPr marL="0" indent="0" algn="ctr">
                  <a:lnSpc>
                    <a:spcPct val="150000"/>
                  </a:lnSpc>
                  <a:buClrTx/>
                  <a:buNone/>
                </a:pPr>
                <a14:m>
                  <m:oMathPara xmlns:m="http://schemas.openxmlformats.org/officeDocument/2006/math">
                    <m:oMathParaPr>
                      <m:jc m:val="centerGroup"/>
                    </m:oMathParaPr>
                    <m:oMath xmlns:m="http://schemas.openxmlformats.org/officeDocument/2006/math">
                      <m:r>
                        <a:rPr lang="en-US" b="1" i="0" smtClean="0">
                          <a:solidFill>
                            <a:schemeClr val="tx1"/>
                          </a:solidFill>
                          <a:latin typeface="Cambria Math" panose="02040503050406030204" pitchFamily="18" charset="0"/>
                        </a:rPr>
                        <m:t>𝐏𝐚𝐫𝐭𝐢𝐜𝐥𝐞</m:t>
                      </m:r>
                      <m:r>
                        <a:rPr lang="en-US" b="0" i="1" smtClean="0">
                          <a:solidFill>
                            <a:schemeClr val="tx1"/>
                          </a:solidFill>
                          <a:latin typeface="Cambria Math" panose="02040503050406030204" pitchFamily="18" charset="0"/>
                        </a:rPr>
                        <m:t>: </m:t>
                      </m:r>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𝑞</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𝑅</m:t>
                      </m:r>
                      <m:r>
                        <a:rPr lang="en-US" b="0" i="1" smtClean="0">
                          <a:solidFill>
                            <a:schemeClr val="tx1"/>
                          </a:solidFill>
                          <a:latin typeface="Cambria Math" panose="02040503050406030204" pitchFamily="18" charset="0"/>
                          <a:ea typeface="Cambria Math" panose="02040503050406030204" pitchFamily="18" charset="0"/>
                        </a:rPr>
                        <m:t>×</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10</m:t>
                          </m:r>
                        </m:e>
                        <m:sup>
                          <m:r>
                            <a:rPr lang="en-US" b="0" i="1" smtClean="0">
                              <a:solidFill>
                                <a:schemeClr val="tx1"/>
                              </a:solidFill>
                              <a:latin typeface="Cambria Math" panose="02040503050406030204" pitchFamily="18" charset="0"/>
                              <a:ea typeface="Cambria Math" panose="02040503050406030204" pitchFamily="18" charset="0"/>
                            </a:rPr>
                            <m:t>7</m:t>
                          </m:r>
                        </m:sup>
                      </m:sSup>
                    </m:oMath>
                  </m:oMathPara>
                </a14:m>
                <a:endParaRPr lang="en-US" dirty="0">
                  <a:solidFill>
                    <a:schemeClr val="tx1"/>
                  </a:solidFill>
                  <a:latin typeface="Cambria" panose="02040503050406030204" pitchFamily="18" charset="0"/>
                </a:endParaRPr>
              </a:p>
              <a:p>
                <a:pPr marL="0" indent="0" algn="ctr">
                  <a:lnSpc>
                    <a:spcPct val="150000"/>
                  </a:lnSpc>
                  <a:buClrTx/>
                  <a:buNone/>
                </a:pPr>
                <a:r>
                  <a:rPr lang="en-US" dirty="0">
                    <a:solidFill>
                      <a:schemeClr val="tx1"/>
                    </a:solidFill>
                    <a:latin typeface="Cambria" panose="02040503050406030204" pitchFamily="18" charset="0"/>
                  </a:rPr>
                  <a:t> </a:t>
                </a:r>
                <a14:m>
                  <m:oMath xmlns:m="http://schemas.openxmlformats.org/officeDocument/2006/math">
                    <m:r>
                      <a:rPr lang="en-US" b="1" i="0" smtClean="0">
                        <a:solidFill>
                          <a:schemeClr val="tx1"/>
                        </a:solidFill>
                        <a:latin typeface="Cambria Math" panose="02040503050406030204" pitchFamily="18" charset="0"/>
                      </a:rPr>
                      <m:t>𝐖𝐚𝐯𝐞</m:t>
                    </m:r>
                    <m:r>
                      <a:rPr lang="en-US" b="0" i="0"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  </m:t>
                    </m:r>
                    <m:r>
                      <m:rPr>
                        <m:sty m:val="p"/>
                      </m:rPr>
                      <a:rPr lang="el-GR" i="1" smtClean="0">
                        <a:solidFill>
                          <a:schemeClr val="tx1"/>
                        </a:solidFill>
                        <a:latin typeface="Cambria Math" panose="02040503050406030204" pitchFamily="18" charset="0"/>
                      </a:rPr>
                      <m:t>λ</m:t>
                    </m:r>
                    <m:r>
                      <a:rPr lang="en-US" b="0" i="1" smtClean="0">
                        <a:solidFill>
                          <a:schemeClr val="tx1"/>
                        </a:solidFill>
                        <a:latin typeface="Cambria Math" panose="02040503050406030204" pitchFamily="18" charset="0"/>
                      </a:rPr>
                      <m:t>=2</m:t>
                    </m:r>
                    <m:r>
                      <m:rPr>
                        <m:sty m:val="p"/>
                      </m:rPr>
                      <a:rPr lang="el-GR" i="1" smtClean="0">
                        <a:solidFill>
                          <a:schemeClr val="tx1"/>
                        </a:solidFill>
                        <a:latin typeface="Cambria Math" panose="02040503050406030204" pitchFamily="18" charset="0"/>
                      </a:rPr>
                      <m:t>π</m:t>
                    </m:r>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ea typeface="Cambria Math" panose="02040503050406030204" pitchFamily="18" charset="0"/>
                      </a:rPr>
                      <m:t>×137.036</m:t>
                    </m:r>
                  </m:oMath>
                </a14:m>
                <a:endParaRPr lang="en-US" b="0" i="1" dirty="0">
                  <a:solidFill>
                    <a:schemeClr val="tx1"/>
                  </a:solidFill>
                  <a:latin typeface="Cambria Math" panose="02040503050406030204" pitchFamily="18" charset="0"/>
                  <a:ea typeface="Cambria Math" panose="02040503050406030204" pitchFamily="18" charset="0"/>
                </a:endParaRPr>
              </a:p>
              <a:p>
                <a:pPr marL="0" indent="0" algn="ctr">
                  <a:lnSpc>
                    <a:spcPct val="150000"/>
                  </a:lnSpc>
                  <a:buClrTx/>
                  <a:buNone/>
                </a:pPr>
                <a14:m>
                  <m:oMathPara xmlns:m="http://schemas.openxmlformats.org/officeDocument/2006/math">
                    <m:oMathParaPr>
                      <m:jc m:val="centerGroup"/>
                    </m:oMathParaPr>
                    <m:oMath xmlns:m="http://schemas.openxmlformats.org/officeDocument/2006/math">
                      <m:r>
                        <m:rPr>
                          <m:nor/>
                        </m:rPr>
                        <a:rPr lang="en-US" b="1" dirty="0">
                          <a:solidFill>
                            <a:schemeClr val="tx1"/>
                          </a:solidFill>
                          <a:latin typeface="Cambria" panose="02040503050406030204" pitchFamily="18" charset="0"/>
                        </a:rPr>
                        <m:t>F</m:t>
                      </m:r>
                      <m:r>
                        <m:rPr>
                          <m:nor/>
                        </m:rPr>
                        <a:rPr lang="en-US" b="1" i="0" dirty="0" smtClean="0">
                          <a:solidFill>
                            <a:schemeClr val="tx1"/>
                          </a:solidFill>
                          <a:latin typeface="Cambria" panose="02040503050406030204" pitchFamily="18" charset="0"/>
                        </a:rPr>
                        <m:t>ield</m:t>
                      </m:r>
                      <m:r>
                        <m:rPr>
                          <m:nor/>
                        </m:rPr>
                        <a:rPr lang="en-US" b="0" i="0" dirty="0" smtClean="0">
                          <a:solidFill>
                            <a:schemeClr val="tx1"/>
                          </a:solidFill>
                          <a:latin typeface="Cambria" panose="02040503050406030204" pitchFamily="18" charset="0"/>
                        </a:rPr>
                        <m:t>:  </m:t>
                      </m:r>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𝑀</m:t>
                          </m:r>
                        </m:num>
                        <m:den>
                          <m:r>
                            <a:rPr lang="en-US" b="0" i="1" smtClean="0">
                              <a:solidFill>
                                <a:schemeClr val="tx1"/>
                              </a:solidFill>
                              <a:latin typeface="Cambria Math" panose="02040503050406030204" pitchFamily="18" charset="0"/>
                            </a:rPr>
                            <m:t>𝑅</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1.859222909 </m:t>
                          </m:r>
                          <m:r>
                            <a:rPr lang="en-US" b="0" i="1" smtClean="0">
                              <a:solidFill>
                                <a:schemeClr val="tx1"/>
                              </a:solidFill>
                              <a:latin typeface="Cambria Math" panose="02040503050406030204" pitchFamily="18" charset="0"/>
                              <a:ea typeface="Cambria Math" panose="02040503050406030204" pitchFamily="18" charset="0"/>
                            </a:rPr>
                            <m:t>× </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10</m:t>
                              </m:r>
                            </m:e>
                            <m:sup>
                              <m:r>
                                <a:rPr lang="en-US" b="0" i="1" smtClean="0">
                                  <a:solidFill>
                                    <a:schemeClr val="tx1"/>
                                  </a:solidFill>
                                  <a:latin typeface="Cambria Math" panose="02040503050406030204" pitchFamily="18" charset="0"/>
                                  <a:ea typeface="Cambria Math" panose="02040503050406030204" pitchFamily="18" charset="0"/>
                                </a:rPr>
                                <m:t>−9</m:t>
                              </m:r>
                            </m:sup>
                          </m:sSup>
                        </m:num>
                        <m:den>
                          <m:r>
                            <a:rPr lang="en-US" b="0" i="1" smtClean="0">
                              <a:solidFill>
                                <a:schemeClr val="tx1"/>
                              </a:solidFill>
                              <a:latin typeface="Cambria Math" panose="02040503050406030204" pitchFamily="18" charset="0"/>
                            </a:rPr>
                            <m:t>1.380668038 </m:t>
                          </m:r>
                          <m:r>
                            <a:rPr lang="en-US" b="0" i="1" smtClean="0">
                              <a:solidFill>
                                <a:schemeClr val="tx1"/>
                              </a:solidFill>
                              <a:latin typeface="Cambria Math" panose="02040503050406030204" pitchFamily="18" charset="0"/>
                              <a:ea typeface="Cambria Math" panose="02040503050406030204" pitchFamily="18" charset="0"/>
                            </a:rPr>
                            <m:t>×</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 10</m:t>
                              </m:r>
                            </m:e>
                            <m:sup>
                              <m:r>
                                <a:rPr lang="en-US" b="0" i="1" smtClean="0">
                                  <a:solidFill>
                                    <a:schemeClr val="tx1"/>
                                  </a:solidFill>
                                  <a:latin typeface="Cambria Math" panose="02040503050406030204" pitchFamily="18" charset="0"/>
                                  <a:ea typeface="Cambria Math" panose="02040503050406030204" pitchFamily="18" charset="0"/>
                                </a:rPr>
                                <m:t>−36</m:t>
                              </m:r>
                            </m:sup>
                          </m:sSup>
                        </m:den>
                      </m:f>
                      <m:r>
                        <a:rPr lang="en-US" b="0" i="1" smtClean="0">
                          <a:solidFill>
                            <a:schemeClr val="tx1"/>
                          </a:solidFill>
                          <a:latin typeface="Cambria Math" panose="02040503050406030204" pitchFamily="18" charset="0"/>
                        </a:rPr>
                        <m:t>=1.346611109</m:t>
                      </m:r>
                      <m:r>
                        <a:rPr lang="en-US" b="0" i="1" smtClean="0">
                          <a:solidFill>
                            <a:schemeClr val="tx1"/>
                          </a:solidFill>
                          <a:latin typeface="Cambria Math" panose="02040503050406030204" pitchFamily="18" charset="0"/>
                          <a:ea typeface="Cambria Math" panose="02040503050406030204" pitchFamily="18" charset="0"/>
                        </a:rPr>
                        <m:t>×</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10</m:t>
                          </m:r>
                        </m:e>
                        <m:sup>
                          <m:r>
                            <a:rPr lang="en-US" b="0" i="1" smtClean="0">
                              <a:solidFill>
                                <a:schemeClr val="tx1"/>
                              </a:solidFill>
                              <a:latin typeface="Cambria Math" panose="02040503050406030204" pitchFamily="18" charset="0"/>
                              <a:ea typeface="Cambria Math" panose="02040503050406030204" pitchFamily="18" charset="0"/>
                            </a:rPr>
                            <m:t>27</m:t>
                          </m:r>
                        </m:sup>
                      </m:sSup>
                      <m:f>
                        <m:fPr>
                          <m:type m:val="lin"/>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𝑘𝑔</m:t>
                          </m:r>
                        </m:num>
                        <m:den>
                          <m:r>
                            <a:rPr lang="en-US" b="0" i="1" smtClean="0">
                              <a:solidFill>
                                <a:schemeClr val="tx1"/>
                              </a:solidFill>
                              <a:latin typeface="Cambria Math" panose="02040503050406030204" pitchFamily="18" charset="0"/>
                              <a:ea typeface="Cambria Math" panose="02040503050406030204" pitchFamily="18" charset="0"/>
                            </a:rPr>
                            <m:t>𝑚</m:t>
                          </m:r>
                        </m:den>
                      </m:f>
                    </m:oMath>
                  </m:oMathPara>
                </a14:m>
                <a:endParaRPr lang="en-US" dirty="0">
                  <a:solidFill>
                    <a:schemeClr val="tx1"/>
                  </a:solidFill>
                  <a:latin typeface="Cambria" panose="02040503050406030204" pitchFamily="18" charset="0"/>
                </a:endParaRPr>
              </a:p>
            </p:txBody>
          </p:sp>
        </mc:Choice>
        <mc:Fallback>
          <p:sp>
            <p:nvSpPr>
              <p:cNvPr id="3" name="Content Placeholder 2">
                <a:extLst>
                  <a:ext uri="{FF2B5EF4-FFF2-40B4-BE49-F238E27FC236}">
                    <a16:creationId xmlns:a16="http://schemas.microsoft.com/office/drawing/2014/main" xmlns="" id="{DB154613-6C82-4D68-ACAF-654B36503230}"/>
                  </a:ext>
                </a:extLst>
              </p:cNvPr>
              <p:cNvSpPr>
                <a:spLocks noGrp="1" noRot="1" noChangeAspect="1" noMove="1" noResize="1" noEditPoints="1" noAdjustHandles="1" noChangeArrowheads="1" noChangeShapeType="1" noTextEdit="1"/>
              </p:cNvSpPr>
              <p:nvPr>
                <p:ph idx="1"/>
              </p:nvPr>
            </p:nvSpPr>
            <p:spPr>
              <a:xfrm>
                <a:off x="3760941" y="864108"/>
                <a:ext cx="7405536" cy="5120640"/>
              </a:xfrm>
              <a:blipFill>
                <a:blip r:embed="rId2" cstate="print"/>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xmlns="" id="{34E34486-FE96-4C4E-96DA-4FA793B3248D}"/>
              </a:ext>
            </a:extLst>
          </p:cNvPr>
          <p:cNvSpPr>
            <a:spLocks noGrp="1"/>
          </p:cNvSpPr>
          <p:nvPr>
            <p:ph type="dt" sz="half" idx="10"/>
          </p:nvPr>
        </p:nvSpPr>
        <p:spPr>
          <a:xfrm>
            <a:off x="0" y="6492875"/>
            <a:ext cx="2743200" cy="365125"/>
          </a:xfrm>
        </p:spPr>
        <p:txBody>
          <a:bodyPr/>
          <a:lstStyle/>
          <a:p>
            <a:r>
              <a:rPr lang="en-US" dirty="0">
                <a:solidFill>
                  <a:schemeClr val="tx1"/>
                </a:solidFill>
                <a:latin typeface="Cambria" panose="02040503050406030204" pitchFamily="18" charset="0"/>
              </a:rPr>
              <a:t>© Francis Fernandes, 2018</a:t>
            </a:r>
          </a:p>
        </p:txBody>
      </p:sp>
      <p:sp>
        <p:nvSpPr>
          <p:cNvPr id="5" name="Slide Number Placeholder 4">
            <a:extLst>
              <a:ext uri="{FF2B5EF4-FFF2-40B4-BE49-F238E27FC236}">
                <a16:creationId xmlns:a16="http://schemas.microsoft.com/office/drawing/2014/main" xmlns="" id="{AF819F91-E21E-4B58-9144-1D98F187910F}"/>
              </a:ext>
            </a:extLst>
          </p:cNvPr>
          <p:cNvSpPr>
            <a:spLocks noGrp="1"/>
          </p:cNvSpPr>
          <p:nvPr>
            <p:ph type="sldNum" sz="quarter" idx="12"/>
          </p:nvPr>
        </p:nvSpPr>
        <p:spPr>
          <a:xfrm>
            <a:off x="10661073" y="6492874"/>
            <a:ext cx="1530927" cy="365125"/>
          </a:xfrm>
        </p:spPr>
        <p:txBody>
          <a:bodyPr/>
          <a:lstStyle/>
          <a:p>
            <a:fld id="{4FAB73BC-B049-4115-A692-8D63A059BFB8}" type="slidenum">
              <a:rPr lang="en-US" smtClean="0">
                <a:solidFill>
                  <a:schemeClr val="tx1"/>
                </a:solidFill>
                <a:latin typeface="Cambria" panose="02040503050406030204" pitchFamily="18" charset="0"/>
              </a:rPr>
              <a:pPr/>
              <a:t>9</a:t>
            </a:fld>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xmlns="" val="2941883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4271</TotalTime>
  <Words>1169</Words>
  <Application>Microsoft Office PowerPoint</Application>
  <PresentationFormat>Custom</PresentationFormat>
  <Paragraphs>248</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The Assumption</vt:lpstr>
      <vt:lpstr>Slide 4</vt:lpstr>
      <vt:lpstr>Slide 5</vt:lpstr>
      <vt:lpstr>Bob Heaston emails me in 2008 after my presentation via video link at an NPA conference at University of New Mexico</vt:lpstr>
      <vt:lpstr>Einstein actually predicts a collapse of matter to the superforce and the Planck scale. Just substitute the Planck length and the Planck mass into the Newton gravitational force. What you have derived in your paper is a direct link to the standard model and GRT. - Bob Heaston  I introduced into Newton’s G the 186-ether magnitudes of mass and radial length at speed of light squared.   - Francis Fernandes</vt:lpstr>
      <vt:lpstr>Slide 8</vt:lpstr>
      <vt:lpstr>Wave-Particle Duality  Particles ripple Waves in the Field</vt:lpstr>
      <vt:lpstr>Richard Feynman on the Hand of God</vt:lpstr>
      <vt:lpstr>I/II GAMMA Factor  Here, Fernandes resolves Feynman’s query on the amplitude for a real electron to emit or absorb a real photon</vt:lpstr>
      <vt:lpstr>II/II GAMMA Factor</vt:lpstr>
      <vt:lpstr>The Rydberg Wave Number, v</vt:lpstr>
      <vt:lpstr>Slide 14</vt:lpstr>
      <vt:lpstr>Energy of Earth is balanced by Energy of Ether</vt:lpstr>
      <vt:lpstr>Slide 16</vt:lpstr>
      <vt:lpstr>Slide 17</vt:lpstr>
      <vt:lpstr>Slide 18</vt:lpstr>
      <vt:lpstr>Slide 19</vt:lpstr>
      <vt:lpstr>Slide 20</vt:lpstr>
      <vt:lpstr>Electric Current Defined  Electrons do not contribute to Electric current, I</vt:lpstr>
      <vt:lpstr>Voltage is acceleration  It is not EMF It is not PD It is not Energy</vt:lpstr>
      <vt:lpstr>Temperature is in absolute fact electron volts</vt:lpstr>
      <vt:lpstr>Slide 24</vt:lpstr>
      <vt:lpstr> </vt:lpstr>
      <vt:lpstr> </vt:lpstr>
      <vt:lpstr>Ether toroid  The Structure of an Atom   The radius of an atom and experimental wavelength   The magnetic permeability of free space, μo has no units.   What this means is that the magnetic permeability of free space is a tiny solid angle subtended by the photon body pulsating about a central fixed point.</vt:lpstr>
      <vt:lpstr>I/II Unification of Gravity with Electromagnetism (GEM)</vt:lpstr>
      <vt:lpstr>II/II Unification of Gravity with Electromagnetism (GEM)</vt:lpstr>
      <vt:lpstr>Slide 30</vt:lpstr>
      <vt:lpstr>Slide 31</vt:lpstr>
      <vt:lpstr>Slide 32</vt:lpstr>
      <vt:lpstr>Slide 33</vt:lpstr>
      <vt:lpstr>The Fractal Structure of Light &amp; Emanation of Matter  There is only ONE mass in the Universe – the 737 AITHERON that emanates matter  The Periodic Table will be rewritten</vt:lpstr>
      <vt:lpstr>Ether toroid   The Structure of an Atom   The radius of an atom and experimental wavelength</vt:lpstr>
      <vt:lpstr>Slide 36</vt:lpstr>
      <vt:lpstr>Slide 37</vt:lpstr>
      <vt:lpstr>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Fernandes</dc:creator>
  <cp:lastModifiedBy>Acer</cp:lastModifiedBy>
  <cp:revision>155</cp:revision>
  <dcterms:created xsi:type="dcterms:W3CDTF">2018-05-30T22:54:06Z</dcterms:created>
  <dcterms:modified xsi:type="dcterms:W3CDTF">2018-07-12T17:52:55Z</dcterms:modified>
</cp:coreProperties>
</file>